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950075" cy="9236075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494863-3204-4420-844A-41B05B465FA9}">
  <a:tblStyle styleId="{5E494863-3204-4420-844A-41B05B465F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Of all the careers they have researched, youth choose some careers that they believe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be the most viable and attractive options for them (3-6 different careers would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ideal). They can refer to their Interesting Careers, Careers I Like, and Other Careers I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handouts for these careers. If youth do not have a career list that they are happy with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thus far, they must go back and do more career research (perhaps they require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assistance with this if they have been unable to do so).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In order to move ahead, youth should have a list of careers that they are genuinely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excited about and interested in, and that are realistic. This is a vital checkpoint in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program. Some youth may settle for a list of careers that are not very exciting to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because they do not want to do more research, or they feel pressured to make a fast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choice. Try to identify this in youth by asking, are you really excited to work in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career? What about it excites you? Is it realistic? Why is this career good for you?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are not very excited, encourage them to re-evaluate their choices and do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research.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can assess Beth’s two chosen careers compared to her self-knowledge (referring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to the Clues to my Career column on the Beth’s Example – What Does This Mean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handout) in groups, pairs, or individually. Youth will choose which career they believe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best for Beth, and share with the rest of the group.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Prompting Question: Which career fits better for Beth? Although both careers match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fairly well with Beth’s self-knowledge, electrician has a higher pay, involves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problem solving, allows her to make use of her hand-eye coordination and math skills,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allows her to work outdoors, and has on the job, hands-on training.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Now youth will do this same activity for themselves using their top careers and their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self-knowledge. Explain: You likely are not going to find a career that is absolutely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perfect for you and matches your self-knowledge 100% because there are several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different aspects to each career. You want your career to fit your self-knowledge for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most part to determine if it is a good fit.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will now begin to focus on and research in-depth the few careers that they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determined to be best for them. The Career Investigation handouts will guide their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research. Youth will fill out the Career Investigation charts by doing more intense career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research. This information can be found through online research, looking at job ads,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and doing informational interviews or some other type of experiential learning.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If after completing the in-depth research youth still are not excited about a career,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they find the career does not fit for them as well as they thought it would, they can go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back and start their research over again, finding other suitable careers.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can look at job advertisements, websites, educational institution websites,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for this information.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will research other opportunities that can come from the education that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would need for their chosen careers. Youth should aim to find at least two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careers for each educational pathway they are considering.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If a youth has chosen a career that does not require formal education or training,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the youth consider other careers that he/she can do with the transferable skills gained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from that career and experience (what other careers can I do with these skills?).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can find this information by doing internet searches or they can search using Job Bank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under the Explore Careers by Skills &amp; Knowledge section.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share the other careers with the rest of the group. For each career a youth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shares, ask: Can you see yourself doing that career? Is this something you think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would enjoy? Does this career fit well with your self-knowledge?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Define experiential learning: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Experiential learning is learning through experience.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Prompting Questions: Why should you participate in experiential learning? Why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experiential learning helpful? How do you participate in experiential learning? When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 were looking at employer expectations, did anyone notice how employers were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looking to hire people with experience? How do you get this experience if you have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worked in your field?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Describe what an informational interview is: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An informational interview is a conversation with someone in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field/career/company that you would like to work in one day. You can 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questions about working conditions, tips on getting hired, what to avoid,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have a list of informational interview questions that they can use for their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interviews, but should be encouraged to add their own. Having youth create their 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questions will stimulate deeper thought into their prospective careers.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Youth will set up their own informational interviews. This can be done via phone, email,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or in person. Be sure youth remember to follow the guidelines provided on the handout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as they want to make a good impression on anyone they are contacting in their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potential fields.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 extrusionOk="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1295398" y="3091934"/>
            <a:ext cx="804672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1295398" y="3816219"/>
            <a:ext cx="804671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" name="Google Shape;25;p2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>
            <a:off x="1295398" y="4351165"/>
            <a:ext cx="8046718" cy="47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733" y="4851905"/>
            <a:ext cx="4952259" cy="180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209" y="5373153"/>
            <a:ext cx="1663991" cy="930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2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733" y="4851905"/>
            <a:ext cx="4952259" cy="180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209" y="5373153"/>
            <a:ext cx="1663991" cy="93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Captions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1298448" y="1828801"/>
            <a:ext cx="45720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1371273" y="5333098"/>
            <a:ext cx="4420252" cy="8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11" descr="An empty placeholder to add an image. Click on the placeholder and select the image that you wish to add"/>
          <p:cNvSpPr>
            <a:spLocks noGrp="1"/>
          </p:cNvSpPr>
          <p:nvPr>
            <p:ph type="pic" idx="3"/>
          </p:nvPr>
        </p:nvSpPr>
        <p:spPr>
          <a:xfrm>
            <a:off x="6324600" y="1828801"/>
            <a:ext cx="45720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4"/>
          </p:nvPr>
        </p:nvSpPr>
        <p:spPr>
          <a:xfrm>
            <a:off x="6412954" y="5333098"/>
            <a:ext cx="4420252" cy="8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4728209" y="1828800"/>
            <a:ext cx="61264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2"/>
          </p:nvPr>
        </p:nvSpPr>
        <p:spPr>
          <a:xfrm>
            <a:off x="1295400" y="1828800"/>
            <a:ext cx="301752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4724400" y="1828801"/>
            <a:ext cx="6172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301752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 rot="5400000">
            <a:off x="3924300" y="-800100"/>
            <a:ext cx="43434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 rot="5400000">
            <a:off x="7562850" y="2228850"/>
            <a:ext cx="6858000" cy="24003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 rot="5400000">
            <a:off x="7644754" y="2912364"/>
            <a:ext cx="5486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 rot="5400000">
            <a:off x="2540577" y="-559377"/>
            <a:ext cx="5486400" cy="797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8429022" y="0"/>
            <a:ext cx="3762978" cy="6858000"/>
          </a:xfrm>
          <a:custGeom>
            <a:avLst/>
            <a:gdLst/>
            <a:ahLst/>
            <a:cxnLst/>
            <a:rect l="l" t="t" r="r" b="b"/>
            <a:pathLst>
              <a:path w="3762978" h="6858000" extrusionOk="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ctrTitle"/>
          </p:nvPr>
        </p:nvSpPr>
        <p:spPr>
          <a:xfrm>
            <a:off x="1295400" y="3116415"/>
            <a:ext cx="6400800" cy="682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1"/>
          </p:nvPr>
        </p:nvSpPr>
        <p:spPr>
          <a:xfrm>
            <a:off x="1295400" y="3844199"/>
            <a:ext cx="6400800" cy="50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731" y="4851905"/>
            <a:ext cx="4952263" cy="180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1295400" y="4378851"/>
            <a:ext cx="6400800" cy="47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1295400" y="4348052"/>
            <a:ext cx="6400800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8429022" y="0"/>
            <a:ext cx="3762978" cy="6858000"/>
          </a:xfrm>
          <a:custGeom>
            <a:avLst/>
            <a:gdLst/>
            <a:ahLst/>
            <a:cxnLst/>
            <a:rect l="l" t="t" r="r" b="b"/>
            <a:pathLst>
              <a:path w="3762978" h="6858000" extrusionOk="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ctrTitle"/>
          </p:nvPr>
        </p:nvSpPr>
        <p:spPr>
          <a:xfrm>
            <a:off x="1295400" y="466532"/>
            <a:ext cx="6532983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"/>
          </p:nvPr>
        </p:nvSpPr>
        <p:spPr>
          <a:xfrm>
            <a:off x="1295401" y="1240971"/>
            <a:ext cx="6532982" cy="493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 extrusionOk="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1295401" y="466532"/>
            <a:ext cx="4961466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spcFirstLastPara="1" wrap="square" lIns="91425" tIns="36575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1295401" y="1240971"/>
            <a:ext cx="5109633" cy="493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8429022" y="0"/>
            <a:ext cx="3762978" cy="6858000"/>
          </a:xfrm>
          <a:custGeom>
            <a:avLst/>
            <a:gdLst/>
            <a:ahLst/>
            <a:cxnLst/>
            <a:rect l="l" t="t" r="r" b="b"/>
            <a:pathLst>
              <a:path w="3762978" h="6858000" extrusionOk="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1295400" y="3116415"/>
            <a:ext cx="6400800" cy="682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295400" y="3844199"/>
            <a:ext cx="6400800" cy="50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731" y="4851905"/>
            <a:ext cx="4952263" cy="180082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1295400" y="4378851"/>
            <a:ext cx="6400800" cy="47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1295400" y="4348052"/>
            <a:ext cx="6400800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" name="Google Shape;5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731" y="4851905"/>
            <a:ext cx="4952263" cy="18008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5"/>
          <p:cNvCxnSpPr/>
          <p:nvPr/>
        </p:nvCxnSpPr>
        <p:spPr>
          <a:xfrm>
            <a:off x="1295400" y="4348052"/>
            <a:ext cx="6400800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 extrusionOk="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1295398" y="3091934"/>
            <a:ext cx="804672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1295398" y="3816219"/>
            <a:ext cx="804671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6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>
            <a:off x="1295398" y="4351165"/>
            <a:ext cx="8046718" cy="47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2" name="Google Shape;6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733" y="4852995"/>
            <a:ext cx="4952259" cy="179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209" y="5512622"/>
            <a:ext cx="1663991" cy="6514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6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733" y="4852995"/>
            <a:ext cx="4952259" cy="179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209" y="5512622"/>
            <a:ext cx="1663991" cy="65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 extrusionOk="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1295398" y="3091934"/>
            <a:ext cx="804672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1295398" y="3816219"/>
            <a:ext cx="804671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7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7"/>
          <p:cNvSpPr txBox="1">
            <a:spLocks noGrp="1"/>
          </p:cNvSpPr>
          <p:nvPr>
            <p:ph type="dt" idx="10"/>
          </p:nvPr>
        </p:nvSpPr>
        <p:spPr>
          <a:xfrm>
            <a:off x="1295398" y="4351165"/>
            <a:ext cx="8046718" cy="47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76" name="Google Shape;7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5399" y="5280510"/>
            <a:ext cx="4900134" cy="93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335" y="5504006"/>
            <a:ext cx="2676781" cy="486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7"/>
          <p:cNvCxnSpPr/>
          <p:nvPr/>
        </p:nvCxnSpPr>
        <p:spPr>
          <a:xfrm>
            <a:off x="1295398" y="4320219"/>
            <a:ext cx="8046718" cy="0"/>
          </a:xfrm>
          <a:prstGeom prst="straightConnector1">
            <a:avLst/>
          </a:prstGeom>
          <a:noFill/>
          <a:ln w="38100" cap="flat" cmpd="sng">
            <a:solidFill>
              <a:srgbClr val="00AC9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" name="Google Shape;7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5399" y="5280510"/>
            <a:ext cx="4900134" cy="93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335" y="5504006"/>
            <a:ext cx="2676781" cy="48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8429022" y="0"/>
            <a:ext cx="3762978" cy="6858000"/>
          </a:xfrm>
          <a:custGeom>
            <a:avLst/>
            <a:gdLst/>
            <a:ahLst/>
            <a:cxnLst/>
            <a:rect l="l" t="t" r="r" b="b"/>
            <a:pathLst>
              <a:path w="3762978" h="6858000" extrusionOk="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8"/>
          <p:cNvSpPr txBox="1">
            <a:spLocks noGrp="1"/>
          </p:cNvSpPr>
          <p:nvPr>
            <p:ph type="ctrTitle"/>
          </p:nvPr>
        </p:nvSpPr>
        <p:spPr>
          <a:xfrm>
            <a:off x="1295400" y="466532"/>
            <a:ext cx="6532983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ubTitle" idx="1"/>
          </p:nvPr>
        </p:nvSpPr>
        <p:spPr>
          <a:xfrm>
            <a:off x="1295401" y="1240971"/>
            <a:ext cx="6532982" cy="493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2"/>
          </p:nvPr>
        </p:nvSpPr>
        <p:spPr>
          <a:xfrm>
            <a:off x="6324600" y="1828799"/>
            <a:ext cx="4572000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2"/>
          </p:nvPr>
        </p:nvSpPr>
        <p:spPr>
          <a:xfrm>
            <a:off x="1295400" y="2705100"/>
            <a:ext cx="45720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3"/>
          </p:nvPr>
        </p:nvSpPr>
        <p:spPr>
          <a:xfrm>
            <a:off x="6324600" y="1828800"/>
            <a:ext cx="45720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4"/>
          </p:nvPr>
        </p:nvSpPr>
        <p:spPr>
          <a:xfrm>
            <a:off x="6324600" y="2705100"/>
            <a:ext cx="45720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44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1295398" y="3091934"/>
            <a:ext cx="804672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CA"/>
              <a:t>WEnav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1295398" y="3816219"/>
            <a:ext cx="804671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CA" sz="2220" dirty="0" err="1"/>
              <a:t>Cheminement</a:t>
            </a:r>
            <a:r>
              <a:rPr lang="en-CA" sz="2220" dirty="0"/>
              <a:t> de </a:t>
            </a:r>
            <a:r>
              <a:rPr lang="en-CA" sz="2220" dirty="0" err="1"/>
              <a:t>carriere</a:t>
            </a:r>
            <a:r>
              <a:rPr lang="en-CA" sz="2220" dirty="0"/>
              <a:t> pour les </a:t>
            </a:r>
            <a:r>
              <a:rPr lang="en-CA" sz="2220" dirty="0" err="1"/>
              <a:t>jeunes</a:t>
            </a:r>
            <a:endParaRPr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1295398" y="4351165"/>
            <a:ext cx="8046718" cy="47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dirty="0"/>
              <a:t>Partie 5 : Se tourner vers l’avenir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 rot="407064">
            <a:off x="10350454" y="3278002"/>
            <a:ext cx="1171462" cy="1667064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ctrTitle"/>
          </p:nvPr>
        </p:nvSpPr>
        <p:spPr>
          <a:xfrm>
            <a:off x="237068" y="480387"/>
            <a:ext cx="5858932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00448B"/>
              </a:buClr>
            </a:pPr>
            <a:r>
              <a:rPr lang="fr-FR" dirty="0">
                <a:solidFill>
                  <a:srgbClr val="00448B"/>
                </a:solidFill>
              </a:rPr>
              <a:t>Nous allons maintenant nous tourner vers l’avenir</a:t>
            </a:r>
            <a:endParaRPr dirty="0"/>
          </a:p>
        </p:txBody>
      </p:sp>
      <p:sp>
        <p:nvSpPr>
          <p:cNvPr id="156" name="Google Shape;156;p21"/>
          <p:cNvSpPr txBox="1"/>
          <p:nvPr/>
        </p:nvSpPr>
        <p:spPr>
          <a:xfrm>
            <a:off x="434477" y="1164364"/>
            <a:ext cx="53013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lvl="0"/>
            <a:r>
              <a:rPr lang="en-CA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Prochaines</a:t>
            </a:r>
            <a:r>
              <a:rPr lang="en-CA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étapes</a:t>
            </a:r>
            <a:r>
              <a:rPr lang="en-CA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>
              <a:buClr>
                <a:schemeClr val="dk1"/>
              </a:buClr>
              <a:buSzPts val="2400"/>
              <a:buFont typeface="Helvetica Neue"/>
              <a:buChar char="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Réduire vos options de carrière et en apprendre plus sur chacune d’entre elles.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Helvetica Neue"/>
              <a:buChar char="❏"/>
            </a:pPr>
            <a:endParaRPr lang="fr-FR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>
              <a:buClr>
                <a:schemeClr val="dk1"/>
              </a:buClr>
              <a:buSzPts val="2400"/>
              <a:buFont typeface="Helvetica Neue"/>
              <a:buChar char="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Découvrir quelles compétences et quelle formation vous devez acquérir pour réussir dans votre carrière idéale.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Helvetica Neue"/>
              <a:buChar char="❏"/>
            </a:pPr>
            <a:endParaRPr lang="fr-FR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>
              <a:buClr>
                <a:schemeClr val="dk1"/>
              </a:buClr>
              <a:buSzPts val="2400"/>
              <a:buFont typeface="Helvetica Neue"/>
              <a:buChar char="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Discuter avec quelqu’un qui exerce votre profession idéale.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l="40741" r="12081"/>
          <a:stretch/>
        </p:blipFill>
        <p:spPr>
          <a:xfrm>
            <a:off x="6746800" y="0"/>
            <a:ext cx="54452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685678" y="285291"/>
            <a:ext cx="9485611" cy="100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fr-FR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Est-ce que ces carrières me conviennent?</a:t>
            </a:r>
            <a:endParaRPr dirty="0"/>
          </a:p>
        </p:txBody>
      </p:sp>
      <p:graphicFrame>
        <p:nvGraphicFramePr>
          <p:cNvPr id="163" name="Google Shape;163;p22"/>
          <p:cNvGraphicFramePr/>
          <p:nvPr>
            <p:extLst>
              <p:ext uri="{D42A27DB-BD31-4B8C-83A1-F6EECF244321}">
                <p14:modId xmlns:p14="http://schemas.microsoft.com/office/powerpoint/2010/main" val="3103171406"/>
              </p:ext>
            </p:extLst>
          </p:nvPr>
        </p:nvGraphicFramePr>
        <p:xfrm>
          <a:off x="816700" y="1855925"/>
          <a:ext cx="10287000" cy="4937400"/>
        </p:xfrm>
        <a:graphic>
          <a:graphicData uri="http://schemas.openxmlformats.org/drawingml/2006/table">
            <a:tbl>
              <a:tblPr>
                <a:noFill/>
                <a:tableStyleId>{5E494863-3204-4420-844A-41B05B465FA9}</a:tableStyleId>
              </a:tblPr>
              <a:tblGrid>
                <a:gridCol w="527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b="1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Connaissance</a:t>
                      </a:r>
                      <a:r>
                        <a:rPr lang="en-CA" sz="15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de </a:t>
                      </a:r>
                      <a:r>
                        <a:rPr lang="en-CA" sz="1500" b="1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soi</a:t>
                      </a:r>
                      <a:endParaRPr sz="15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Est-</a:t>
                      </a:r>
                      <a:r>
                        <a:rPr lang="en-CA" sz="1500" b="1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r>
                        <a:rPr lang="en-CA" sz="15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CA" sz="1500" b="1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qu’elle</a:t>
                      </a:r>
                      <a:r>
                        <a:rPr lang="en-CA" sz="15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correspond? (</a:t>
                      </a:r>
                      <a:r>
                        <a:rPr lang="en-CA" sz="1500" b="1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Oui</a:t>
                      </a:r>
                      <a:r>
                        <a:rPr lang="en-CA" sz="15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/Non/</a:t>
                      </a:r>
                      <a:r>
                        <a:rPr lang="en-CA" sz="1500" b="1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Partiellement</a:t>
                      </a:r>
                      <a:r>
                        <a:rPr lang="en-CA" sz="15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sz="15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Goûts</a:t>
                      </a:r>
                      <a:r>
                        <a:rPr lang="en-CA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et </a:t>
                      </a: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intérêts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 que je n’aime pas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Compétences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Quels</a:t>
                      </a:r>
                      <a:r>
                        <a:rPr lang="en-CA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sont</a:t>
                      </a:r>
                      <a:r>
                        <a:rPr lang="en-CA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mes</a:t>
                      </a:r>
                      <a:r>
                        <a:rPr lang="en-CA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talents?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Compétences</a:t>
                      </a:r>
                      <a:r>
                        <a:rPr lang="en-CA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polyvalentes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Motivations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Conditions de travail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Valeurs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Styles </a:t>
                      </a: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d’apprentissage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Faiblesses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Réussite</a:t>
                      </a: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4" name="Google Shape;164;p22"/>
          <p:cNvSpPr txBox="1"/>
          <p:nvPr/>
        </p:nvSpPr>
        <p:spPr>
          <a:xfrm>
            <a:off x="816700" y="1406613"/>
            <a:ext cx="55272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sz="1700" b="1" dirty="0" err="1">
                <a:latin typeface="Helvetica Neue"/>
                <a:ea typeface="Helvetica Neue"/>
                <a:cs typeface="Helvetica Neue"/>
                <a:sym typeface="Helvetica Neue"/>
              </a:rPr>
              <a:t>Carrière</a:t>
            </a:r>
            <a:r>
              <a:rPr lang="en-CA" sz="1700" b="1" dirty="0">
                <a:latin typeface="Helvetica Neue"/>
                <a:ea typeface="Helvetica Neue"/>
                <a:cs typeface="Helvetica Neue"/>
                <a:sym typeface="Helvetica Neue"/>
              </a:rPr>
              <a:t>:________________________________________</a:t>
            </a:r>
            <a:endParaRPr sz="17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877450" y="255125"/>
            <a:ext cx="100191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240"/>
            </a:pPr>
            <a:r>
              <a:rPr lang="fr-FR" sz="3240" dirty="0"/>
              <a:t>De quoi aurez-vous besoin pour votre carrière?</a:t>
            </a:r>
            <a:endParaRPr dirty="0"/>
          </a:p>
        </p:txBody>
      </p:sp>
      <p:sp>
        <p:nvSpPr>
          <p:cNvPr id="170" name="Google Shape;170;p23"/>
          <p:cNvSpPr txBox="1"/>
          <p:nvPr/>
        </p:nvSpPr>
        <p:spPr>
          <a:xfrm>
            <a:off x="7075154" y="1969542"/>
            <a:ext cx="281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Recherche sur l’éducation</a:t>
            </a:r>
          </a:p>
          <a:p>
            <a:pPr lvl="0"/>
            <a:endParaRPr lang="fr-FR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formation</a:t>
            </a:r>
          </a:p>
          <a:p>
            <a:pPr lvl="0"/>
            <a:endParaRPr lang="fr-FR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l’expérience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6326505" y="1943742"/>
            <a:ext cx="431400" cy="4209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31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6326505" y="3094181"/>
            <a:ext cx="431400" cy="4209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31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dirty="0"/>
          </a:p>
        </p:txBody>
      </p:sp>
      <p:sp>
        <p:nvSpPr>
          <p:cNvPr id="173" name="Google Shape;173;p23"/>
          <p:cNvSpPr/>
          <p:nvPr/>
        </p:nvSpPr>
        <p:spPr>
          <a:xfrm>
            <a:off x="6326500" y="3894671"/>
            <a:ext cx="431400" cy="4209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31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50" y="1714500"/>
            <a:ext cx="5131799" cy="47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459624" y="314509"/>
            <a:ext cx="11224375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fr-FR" dirty="0"/>
              <a:t>Que puis-je faire d’autre avec cette formation, cette éducation et cette expérience?</a:t>
            </a:r>
            <a:endParaRPr dirty="0"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459625" y="1691075"/>
            <a:ext cx="6110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-FR" b="1" dirty="0">
                <a:solidFill>
                  <a:srgbClr val="00AC9F"/>
                </a:solidFill>
              </a:rPr>
              <a:t>Moyens de trouver cette information:</a:t>
            </a:r>
            <a:endParaRPr dirty="0"/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3174" y="2380476"/>
            <a:ext cx="2556549" cy="255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603375" y="2268375"/>
            <a:ext cx="51852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lang="en-CA" sz="1800" b="1" dirty="0">
                <a:solidFill>
                  <a:srgbClr val="00AC9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Poser des questions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457200" lvl="0" indent="-342900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fr-FR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des gens qui travaillent dans le domaine</a:t>
            </a:r>
            <a:endParaRPr lang="en-US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603525" y="2268375"/>
            <a:ext cx="5083200" cy="708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734625" y="3150913"/>
            <a:ext cx="4821000" cy="14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>
                <a:solidFill>
                  <a:srgbClr val="00AC9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Internet</a:t>
            </a:r>
            <a:endParaRPr sz="1800" b="1" dirty="0">
              <a:solidFill>
                <a:srgbClr val="00AC9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>
              <a:buSzPts val="1800"/>
              <a:buFont typeface="Helvetica Neue"/>
              <a:buChar char="●"/>
            </a:pPr>
            <a:r>
              <a:rPr lang="fr-FR" sz="1800" dirty="0">
                <a:latin typeface="Helvetica Neue"/>
                <a:ea typeface="Helvetica Neue"/>
                <a:cs typeface="Helvetica Neue"/>
                <a:sym typeface="Helvetica Neue"/>
              </a:rPr>
              <a:t>Visiter les sites Web des établissements d’enseignement</a:t>
            </a:r>
          </a:p>
          <a:p>
            <a:pPr marL="457200" lvl="0" indent="-342900">
              <a:buSzPts val="1800"/>
              <a:buFont typeface="Helvetica Neue"/>
              <a:buChar char="●"/>
            </a:pPr>
            <a:r>
              <a:rPr lang="fr-FR" sz="1800" dirty="0">
                <a:latin typeface="Helvetica Neue"/>
                <a:ea typeface="Helvetica Neue"/>
                <a:cs typeface="Helvetica Neue"/>
                <a:sym typeface="Helvetica Neue"/>
              </a:rPr>
              <a:t>Recherches sur Internet</a:t>
            </a:r>
          </a:p>
          <a:p>
            <a:pPr marL="457200" lvl="0" indent="-342900">
              <a:buSzPts val="1800"/>
              <a:buFont typeface="Helvetica Neue"/>
              <a:buChar char="●"/>
            </a:pPr>
            <a:r>
              <a:rPr lang="fr-FR" sz="1800" dirty="0">
                <a:latin typeface="Helvetica Neue"/>
                <a:ea typeface="Helvetica Neue"/>
                <a:cs typeface="Helvetica Neue"/>
                <a:sym typeface="Helvetica Neue"/>
              </a:rPr>
              <a:t>Sites Web sur les carrières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654375" y="3150925"/>
            <a:ext cx="5083200" cy="1459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654375" y="4865224"/>
            <a:ext cx="5083200" cy="18181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760125" y="4865225"/>
            <a:ext cx="4770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sz="1800" b="1" dirty="0" err="1">
                <a:solidFill>
                  <a:srgbClr val="00AC9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Demandez-vous</a:t>
            </a:r>
            <a:endParaRPr sz="1800" b="1" dirty="0">
              <a:solidFill>
                <a:srgbClr val="00AC9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>
              <a:buSzPts val="1800"/>
              <a:buFont typeface="Helvetica Neue"/>
              <a:buChar char="●"/>
            </a:pPr>
            <a:r>
              <a:rPr lang="fr-FR" sz="1800" dirty="0">
                <a:latin typeface="Helvetica Neue"/>
                <a:ea typeface="Helvetica Neue"/>
                <a:cs typeface="Helvetica Neue"/>
                <a:sym typeface="Helvetica Neue"/>
              </a:rPr>
              <a:t>Quelles compétences polyvalentes vais-je acquérir grâce à cette formation, cette éducation ou cette expérience?</a:t>
            </a:r>
          </a:p>
          <a:p>
            <a:pPr marL="457200" lvl="0" indent="-342900">
              <a:buSzPts val="1800"/>
              <a:buFont typeface="Helvetica Neue"/>
              <a:buChar char="●"/>
            </a:pPr>
            <a:r>
              <a:rPr lang="fr-FR" sz="1800" dirty="0">
                <a:latin typeface="Helvetica Neue"/>
                <a:ea typeface="Helvetica Neue"/>
                <a:cs typeface="Helvetica Neue"/>
                <a:sym typeface="Helvetica Neue"/>
              </a:rPr>
              <a:t>Quelles sont les autres carrières dans ce secteur?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8" name="Google Shape;188;p24"/>
          <p:cNvCxnSpPr/>
          <p:nvPr/>
        </p:nvCxnSpPr>
        <p:spPr>
          <a:xfrm>
            <a:off x="5669725" y="2648150"/>
            <a:ext cx="2257800" cy="797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4"/>
          <p:cNvCxnSpPr/>
          <p:nvPr/>
        </p:nvCxnSpPr>
        <p:spPr>
          <a:xfrm>
            <a:off x="5737625" y="3853375"/>
            <a:ext cx="2342700" cy="118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4"/>
          <p:cNvCxnSpPr/>
          <p:nvPr/>
        </p:nvCxnSpPr>
        <p:spPr>
          <a:xfrm rot="10800000" flipH="1">
            <a:off x="5737625" y="4453125"/>
            <a:ext cx="2546400" cy="1148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368550" y="628075"/>
            <a:ext cx="114549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fr-FR" dirty="0"/>
              <a:t>Apprentissage expérientiel :</a:t>
            </a:r>
            <a:br>
              <a:rPr lang="fr-FR" dirty="0"/>
            </a:br>
            <a:r>
              <a:rPr lang="fr-FR" dirty="0"/>
              <a:t>Apprendre par l’expérience</a:t>
            </a:r>
            <a:endParaRPr dirty="0"/>
          </a:p>
        </p:txBody>
      </p:sp>
      <p:sp>
        <p:nvSpPr>
          <p:cNvPr id="196" name="Google Shape;196;p25"/>
          <p:cNvSpPr txBox="1"/>
          <p:nvPr/>
        </p:nvSpPr>
        <p:spPr>
          <a:xfrm>
            <a:off x="368550" y="1684775"/>
            <a:ext cx="4632428" cy="6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CA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Qu’est-ce</a:t>
            </a:r>
            <a:r>
              <a:rPr lang="en-CA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CA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l’apprentissage</a:t>
            </a:r>
            <a:r>
              <a:rPr lang="en-CA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expérientiel</a:t>
            </a:r>
            <a:r>
              <a:rPr lang="en-CA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2400" dirty="0"/>
          </a:p>
        </p:txBody>
      </p:sp>
      <p:sp>
        <p:nvSpPr>
          <p:cNvPr id="197" name="Google Shape;197;p25"/>
          <p:cNvSpPr/>
          <p:nvPr/>
        </p:nvSpPr>
        <p:spPr>
          <a:xfrm>
            <a:off x="7824050" y="2444725"/>
            <a:ext cx="3406200" cy="408025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368550" y="2444724"/>
            <a:ext cx="3235478" cy="408025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423426" y="2687250"/>
            <a:ext cx="3000000" cy="1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bénévolat</a:t>
            </a:r>
          </a:p>
          <a:p>
            <a:pPr marL="457200" lvl="0" indent="-381000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jumelage</a:t>
            </a:r>
          </a:p>
          <a:p>
            <a:pPr marL="457200" lvl="0" indent="-381000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L’observation en milieu de travail</a:t>
            </a:r>
          </a:p>
          <a:p>
            <a:pPr marL="457200" lvl="0" indent="-381000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visites guidées</a:t>
            </a:r>
          </a:p>
          <a:p>
            <a:pPr marL="457200" lvl="0" indent="-381000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programmes d’alternance travail-études</a:t>
            </a:r>
          </a:p>
          <a:p>
            <a:pPr marL="457200" lvl="0" indent="-381000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L’apprentissage</a:t>
            </a:r>
          </a:p>
          <a:p>
            <a:pPr marL="457200" lvl="0" indent="-381000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entrevues informationnelles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7955763" y="2427603"/>
            <a:ext cx="3285775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apprendre plus sur différentes carrières</a:t>
            </a:r>
          </a:p>
          <a:p>
            <a:pPr marL="457200" lvl="0" indent="-381000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Acquérir de l’expérience qui pourra figurer sur votre C.V.</a:t>
            </a:r>
          </a:p>
          <a:p>
            <a:pPr marL="457200" lvl="0" indent="-381000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Développer des compétences</a:t>
            </a:r>
          </a:p>
          <a:p>
            <a:pPr marL="457200" lvl="0" indent="-381000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Apprendre à mieux vous connaître vous-même</a:t>
            </a:r>
          </a:p>
          <a:p>
            <a:pPr marL="457200" lvl="0" indent="-381000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fr-FR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Réseautage</a:t>
            </a: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7540849" y="1813025"/>
            <a:ext cx="4632427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Pourquoi</a:t>
            </a:r>
            <a:r>
              <a:rPr lang="en-CA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est-ce</a:t>
            </a:r>
            <a:r>
              <a:rPr lang="en-CA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important?</a:t>
            </a:r>
            <a:endParaRPr sz="2400" dirty="0"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350" y="2578925"/>
            <a:ext cx="2932075" cy="275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3807839" y="2435401"/>
            <a:ext cx="3812400" cy="3045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/>
          <p:nvPr/>
        </p:nvSpPr>
        <p:spPr>
          <a:xfrm>
            <a:off x="6240475" y="2071375"/>
            <a:ext cx="5618400" cy="375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671465" y="285291"/>
            <a:ext cx="7125154" cy="100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CA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</a:t>
            </a:r>
            <a:r>
              <a:rPr lang="en-CA" sz="36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entrevues</a:t>
            </a:r>
            <a:r>
              <a:rPr lang="en-CA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36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informationnelles</a:t>
            </a:r>
            <a:endParaRPr dirty="0"/>
          </a:p>
        </p:txBody>
      </p:sp>
      <p:sp>
        <p:nvSpPr>
          <p:cNvPr id="210" name="Google Shape;210;p26"/>
          <p:cNvSpPr/>
          <p:nvPr/>
        </p:nvSpPr>
        <p:spPr>
          <a:xfrm>
            <a:off x="227400" y="2071375"/>
            <a:ext cx="5868600" cy="382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477600" y="2573650"/>
            <a:ext cx="56184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Oui, prendre contact avec des gens pour leur demander une entrevue fait peur.</a:t>
            </a:r>
          </a:p>
          <a:p>
            <a:pPr lvl="0"/>
            <a:endParaRPr lang="fr-FR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Cependant, c’est une des meilleures choses à faire pour vous aider dans votre cheminement.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175" y="2328850"/>
            <a:ext cx="4571149" cy="304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664536" y="1199523"/>
            <a:ext cx="5431464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002C70"/>
              </a:buClr>
              <a:buSzPts val="3600"/>
            </a:pPr>
            <a:r>
              <a:rPr lang="en-CA" sz="3600" b="1" dirty="0">
                <a:solidFill>
                  <a:srgbClr val="002C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 de </a:t>
            </a:r>
            <a:r>
              <a:rPr lang="en-CA" sz="3600" b="1" dirty="0" err="1">
                <a:solidFill>
                  <a:srgbClr val="002C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réflexion</a:t>
            </a:r>
            <a:endParaRPr dirty="0"/>
          </a:p>
        </p:txBody>
      </p:sp>
      <p:sp>
        <p:nvSpPr>
          <p:cNvPr id="220" name="Google Shape;220;p27"/>
          <p:cNvSpPr txBox="1"/>
          <p:nvPr/>
        </p:nvSpPr>
        <p:spPr>
          <a:xfrm>
            <a:off x="664526" y="1931125"/>
            <a:ext cx="5601600" cy="17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400"/>
              <a:buAutoNum type="arabicPeriod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Pourquoi l’apprentissage expérientiel est-il si important pour ma carrière?</a:t>
            </a:r>
          </a:p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400"/>
              <a:buAutoNum type="arabicPeriod"/>
            </a:pPr>
            <a:endParaRPr lang="fr-FR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400"/>
              <a:buAutoNum type="arabicPeriod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Quelles sont les étapes pour suivre un apprentissage expérientiel?</a:t>
            </a:r>
          </a:p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400"/>
              <a:buAutoNum type="arabicPeriod"/>
            </a:pPr>
            <a:endParaRPr lang="fr-FR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400"/>
              <a:buAutoNum type="arabicPeriod"/>
            </a:pPr>
            <a:r>
              <a:rPr lang="fr-F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Pourquoi est-ce que je m’enthousiasme pour les carrières sur lesquelles j’effectue des recherches?</a:t>
            </a:r>
            <a:endParaRPr sz="2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 rotWithShape="1">
          <a:blip r:embed="rId3">
            <a:alphaModFix/>
          </a:blip>
          <a:srcRect l="-22334" t="380" r="10214" b="-379"/>
          <a:stretch/>
        </p:blipFill>
        <p:spPr>
          <a:xfrm>
            <a:off x="5411550" y="0"/>
            <a:ext cx="6780450" cy="69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FWE Theme">
  <a:themeElements>
    <a:clrScheme name="WFW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00448B"/>
      </a:accent1>
      <a:accent2>
        <a:srgbClr val="00AC9F"/>
      </a:accent2>
      <a:accent3>
        <a:srgbClr val="0099FF"/>
      </a:accent3>
      <a:accent4>
        <a:srgbClr val="00CCFF"/>
      </a:accent4>
      <a:accent5>
        <a:srgbClr val="33CCCC"/>
      </a:accent5>
      <a:accent6>
        <a:srgbClr val="009999"/>
      </a:accent6>
      <a:hlink>
        <a:srgbClr val="008080"/>
      </a:hlink>
      <a:folHlink>
        <a:srgbClr val="00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1258</Words>
  <Application>Microsoft Office PowerPoint</Application>
  <PresentationFormat>Widescreen</PresentationFormat>
  <Paragraphs>140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 Antiqua</vt:lpstr>
      <vt:lpstr>Arial</vt:lpstr>
      <vt:lpstr>Helvetica Neue</vt:lpstr>
      <vt:lpstr>WFWE Theme</vt:lpstr>
      <vt:lpstr>WEnav</vt:lpstr>
      <vt:lpstr>Nous allons maintenant nous tourner vers l’avenir</vt:lpstr>
      <vt:lpstr>PowerPoint Presentation</vt:lpstr>
      <vt:lpstr>De quoi aurez-vous besoin pour votre carrière?</vt:lpstr>
      <vt:lpstr>Que puis-je faire d’autre avec cette formation, cette éducation et cette expérience?</vt:lpstr>
      <vt:lpstr>Apprentissage expérientiel : Apprendre par l’expérience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WEnav</dc:title>
  <dc:creator>Lindsey Rivait</dc:creator>
  <cp:lastModifiedBy>Tashlyn Teskey</cp:lastModifiedBy>
  <cp:revision>5</cp:revision>
  <dcterms:modified xsi:type="dcterms:W3CDTF">2019-10-04T17:43:17Z</dcterms:modified>
</cp:coreProperties>
</file>