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950075" cy="9236075"/>
  <p:embeddedFontLst>
    <p:embeddedFont>
      <p:font typeface="Book Antiqua"/>
      <p:regular r:id="rId14"/>
      <p:bold r:id="rId15"/>
      <p:italic r:id="rId16"/>
      <p:boldItalic r:id="rId17"/>
    </p:embeddedFon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E494863-3204-4420-844A-41B05B465FA9}">
  <a:tblStyle styleId="{5E494863-3204-4420-844A-41B05B465F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ookAntiqua-bold.fntdata"/><Relationship Id="rId14" Type="http://schemas.openxmlformats.org/officeDocument/2006/relationships/font" Target="fonts/BookAntiqua-regular.fntdata"/><Relationship Id="rId17" Type="http://schemas.openxmlformats.org/officeDocument/2006/relationships/font" Target="fonts/BookAntiqua-boldItalic.fntdata"/><Relationship Id="rId16" Type="http://schemas.openxmlformats.org/officeDocument/2006/relationships/font" Target="fonts/BookAntiqua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768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Of all the careers they have researched, youth choose some careers that they believe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be the most viable and attractive options for them (3-6 different careers would 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ideal). They can refer to their Interesting Careers, Careers I Like, and Other Careers I Like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handouts for these careers. If youth do not have a career list that they are happy with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thus far, they must go back and do more career research (perhaps they require some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assistance with this if they have been unable to do so).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In order to move ahead, youth should have a list of careers that they are genuinely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excited about and interested in, and that are realistic. This is a vital checkpoint in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program. Some youth may settle for a list of careers that are not very exciting to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because they do not want to do more research, or they feel pressured to make a fast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choice. Try to identify this in youth by asking, are you really excited to work in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career? What about it excites you? Is it realistic? Why is this career good for you? If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are not very excited, encourage them to re-evaluate their choices and do more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research.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 txBox="1"/>
          <p:nvPr>
            <p:ph idx="12" type="sldNum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can assess Beth’s two chosen careers compared to her self-knowledge (referring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to the Clues to my Career column on the Beth’s Example – What Does This Mean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handout) in groups, pairs, or individually. Youth will choose which career they believe 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best for Beth, and share with the rest of the group.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Prompting Question: Which career fits better for Beth? Although both careers match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fairly well with Beth’s self-knowledge, electrician has a higher pay, involves more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problem solving, allows her to make use of her hand-eye coordination and math skills,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allows her to work outdoors, and has on the job, hands-on training.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Now youth will do this same activity for themselves using their top careers and their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self-knowledge. Explain: You likely are not going to find a career that is absolutely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perfect for you and matches your self-knowledge 100% because there are several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different aspects to each career. You want your career to fit your self-knowledge for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most part to determine if it is a good fit.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will now begin to focus on and research in-depth the few careers that they have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determined to be best for them. The Career Investigation handouts will guide their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research. Youth will fill out the Career Investigation charts by doing more intense career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research. This information can be found through online research, looking at job ads,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and doing informational interviews or some other type of experiential learning.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If after completing the in-depth research youth still are not excited about a career, 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they find the career does not fit for them as well as they thought it would, they can go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back and start their research over again, finding other suitable careers.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can look at job advertisements, websites, educational institution websites,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for this information.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will research other opportunities that can come from the education that they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would need for their chosen careers. Youth should aim to find at least two other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careers for each educational pathway they are considering.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If a youth has chosen a career that does not require formal education or training, have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the youth consider other careers that he/she can do with the transferable skills gained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from that career and experience (what other careers can I do with these skills?). They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can find this information by doing internet searches or they can search using Job Bank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under the Explore Careers by Skills &amp; Knowledge section.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share the other careers with the rest of the group. For each career a youth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shares, ask: Can you see yourself doing that career? Is this something you think you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would enjoy? Does this career fit well with your self-knowledge?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Define experiential learning: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Experiential learning is learning through experience.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Prompting Questions: Why should you participate in experiential learning? Why 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experiential learning helpful? How do you participate in experiential learning? When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 were looking at employer expectations, did anyone notice how employers were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looking to hire people with experience? How do you get this experience if you have not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worked in your field?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Describe what an informational interview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An informational interview is a conversation with someone in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field/career/company that you would like to work in one day. You can 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questions about working conditions, tips on getting hired, what to avoid,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have a list of informational interview questions that they can use for their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interviews, but should be encouraged to add their own. Having youth create their 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questions will stimulate deeper thought into their prospective careers.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will set up their own informational interviews. This can be done via phone, email,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or in person. Be sure youth remember to follow the guidelines provided on the handout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as they want to make a good impression on anyone they are contacting in their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potential fields.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 txBox="1"/>
          <p:nvPr>
            <p:ph idx="12" type="sldNum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9622368" y="0"/>
            <a:ext cx="2569632" cy="6858000"/>
          </a:xfrm>
          <a:custGeom>
            <a:rect b="b" l="l" r="r" t="t"/>
            <a:pathLst>
              <a:path extrusionOk="0" h="6858000" w="1927224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237132" y="0"/>
            <a:ext cx="1672169" cy="6858000"/>
          </a:xfrm>
          <a:custGeom>
            <a:rect b="b" l="l" r="r" t="t"/>
            <a:pathLst>
              <a:path extrusionOk="0" h="6858000" w="1254127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rotWithShape="0" algn="l" dist="508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9173633" y="0"/>
            <a:ext cx="1460499" cy="6858000"/>
          </a:xfrm>
          <a:custGeom>
            <a:rect b="b" l="l" r="r" t="t"/>
            <a:pathLst>
              <a:path extrusionOk="0" h="6858000" w="1095374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rotWithShape="0" algn="l" dist="508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9173633" y="0"/>
            <a:ext cx="1460499" cy="6858000"/>
          </a:xfrm>
          <a:custGeom>
            <a:rect b="b" l="l" r="r" t="t"/>
            <a:pathLst>
              <a:path extrusionOk="0" h="6858000" w="1095374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23;p2"/>
          <p:cNvSpPr txBox="1"/>
          <p:nvPr>
            <p:ph type="title"/>
          </p:nvPr>
        </p:nvSpPr>
        <p:spPr>
          <a:xfrm>
            <a:off x="1295398" y="3091934"/>
            <a:ext cx="8046720" cy="6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" type="body"/>
          </p:nvPr>
        </p:nvSpPr>
        <p:spPr>
          <a:xfrm>
            <a:off x="1295398" y="3816219"/>
            <a:ext cx="804671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5" name="Google Shape;25;p2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cap="flat" cmpd="sng" w="38100">
            <a:solidFill>
              <a:srgbClr val="00AC9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2"/>
          <p:cNvSpPr txBox="1"/>
          <p:nvPr>
            <p:ph idx="10" type="dt"/>
          </p:nvPr>
        </p:nvSpPr>
        <p:spPr>
          <a:xfrm>
            <a:off x="1295398" y="4351165"/>
            <a:ext cx="8046718" cy="47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7" name="Google Shape;2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3733" y="4851905"/>
            <a:ext cx="4952259" cy="180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209" y="5373153"/>
            <a:ext cx="1663991" cy="9303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2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cap="flat" cmpd="sng" w="38100">
            <a:solidFill>
              <a:srgbClr val="00AC9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3733" y="4851905"/>
            <a:ext cx="4952259" cy="180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209" y="5373153"/>
            <a:ext cx="1663991" cy="93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Pictures with Captions" type="picTx">
  <p:cSld name="PICTURE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11"/>
          <p:cNvSpPr txBox="1"/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103" name="Google Shape;103;p11"/>
          <p:cNvSpPr/>
          <p:nvPr>
            <p:ph idx="2" type="pic"/>
          </p:nvPr>
        </p:nvSpPr>
        <p:spPr>
          <a:xfrm>
            <a:off x="1298448" y="1828801"/>
            <a:ext cx="4572000" cy="342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300"/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4" name="Google Shape;104;p11"/>
          <p:cNvSpPr txBox="1"/>
          <p:nvPr>
            <p:ph idx="1" type="body"/>
          </p:nvPr>
        </p:nvSpPr>
        <p:spPr>
          <a:xfrm>
            <a:off x="1371273" y="5333098"/>
            <a:ext cx="4420252" cy="8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descr="An empty placeholder to add an image. Click on the placeholder and select the image that you wish to add" id="105" name="Google Shape;105;p11"/>
          <p:cNvSpPr/>
          <p:nvPr>
            <p:ph idx="3" type="pic"/>
          </p:nvPr>
        </p:nvSpPr>
        <p:spPr>
          <a:xfrm>
            <a:off x="6324600" y="1828801"/>
            <a:ext cx="4572000" cy="342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300"/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6" name="Google Shape;106;p11"/>
          <p:cNvSpPr txBox="1"/>
          <p:nvPr>
            <p:ph idx="4" type="body"/>
          </p:nvPr>
        </p:nvSpPr>
        <p:spPr>
          <a:xfrm>
            <a:off x="6412954" y="5333098"/>
            <a:ext cx="4420252" cy="8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/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4728209" y="1828800"/>
            <a:ext cx="612648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0" name="Google Shape;110;p12"/>
          <p:cNvSpPr txBox="1"/>
          <p:nvPr>
            <p:ph idx="2" type="body"/>
          </p:nvPr>
        </p:nvSpPr>
        <p:spPr>
          <a:xfrm>
            <a:off x="1295400" y="1828800"/>
            <a:ext cx="301752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113" name="Google Shape;113;p13"/>
          <p:cNvSpPr/>
          <p:nvPr>
            <p:ph idx="2" type="pic"/>
          </p:nvPr>
        </p:nvSpPr>
        <p:spPr>
          <a:xfrm>
            <a:off x="4724400" y="1828801"/>
            <a:ext cx="6172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300"/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4" name="Google Shape;114;p13"/>
          <p:cNvSpPr txBox="1"/>
          <p:nvPr>
            <p:ph idx="1" type="body"/>
          </p:nvPr>
        </p:nvSpPr>
        <p:spPr>
          <a:xfrm>
            <a:off x="1295400" y="1828800"/>
            <a:ext cx="301752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 rot="5400000">
            <a:off x="3924300" y="-800100"/>
            <a:ext cx="43434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 rot="5400000">
            <a:off x="7562850" y="2228850"/>
            <a:ext cx="6858000" cy="24003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7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 rot="5400000">
            <a:off x="7644754" y="2912364"/>
            <a:ext cx="5486400" cy="10332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 rot="5400000">
            <a:off x="2540577" y="-559377"/>
            <a:ext cx="5486400" cy="7976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 showMasterSp="0">
  <p:cSld name="2_Title Slid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8429022" y="0"/>
            <a:ext cx="3762978" cy="6858000"/>
          </a:xfrm>
          <a:custGeom>
            <a:rect b="b" l="l" r="r" t="t"/>
            <a:pathLst>
              <a:path extrusionOk="0" h="6858000" w="3762978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8145385" y="0"/>
            <a:ext cx="1672169" cy="6858000"/>
          </a:xfrm>
          <a:custGeom>
            <a:rect b="b" l="l" r="r" t="t"/>
            <a:pathLst>
              <a:path extrusionOk="0" h="6858000" w="1254127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950653" y="0"/>
            <a:ext cx="1528232" cy="6858000"/>
          </a:xfrm>
          <a:custGeom>
            <a:rect b="b" l="l" r="r" t="t"/>
            <a:pathLst>
              <a:path extrusionOk="0" h="6858000" w="1146174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8"/>
          <p:cNvSpPr txBox="1"/>
          <p:nvPr>
            <p:ph type="ctrTitle"/>
          </p:nvPr>
        </p:nvSpPr>
        <p:spPr>
          <a:xfrm>
            <a:off x="1295400" y="3116415"/>
            <a:ext cx="6400800" cy="682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" type="subTitle"/>
          </p:nvPr>
        </p:nvSpPr>
        <p:spPr>
          <a:xfrm>
            <a:off x="1295400" y="3844199"/>
            <a:ext cx="6400800" cy="503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3731" y="4851905"/>
            <a:ext cx="4952263" cy="180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1295400" y="4378851"/>
            <a:ext cx="6400800" cy="47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135" name="Google Shape;135;p18"/>
          <p:cNvCxnSpPr/>
          <p:nvPr/>
        </p:nvCxnSpPr>
        <p:spPr>
          <a:xfrm>
            <a:off x="1295400" y="4348052"/>
            <a:ext cx="6400800" cy="0"/>
          </a:xfrm>
          <a:prstGeom prst="straightConnector1">
            <a:avLst/>
          </a:prstGeom>
          <a:noFill/>
          <a:ln cap="flat" cmpd="sng" w="38100">
            <a:solidFill>
              <a:srgbClr val="00AC9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Slide" showMasterSp="0">
  <p:cSld name="3_Title Slid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8429022" y="0"/>
            <a:ext cx="3762978" cy="6858000"/>
          </a:xfrm>
          <a:custGeom>
            <a:rect b="b" l="l" r="r" t="t"/>
            <a:pathLst>
              <a:path extrusionOk="0" h="6858000" w="3762978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8145385" y="0"/>
            <a:ext cx="1672169" cy="6858000"/>
          </a:xfrm>
          <a:custGeom>
            <a:rect b="b" l="l" r="r" t="t"/>
            <a:pathLst>
              <a:path extrusionOk="0" h="6858000" w="1254127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7950653" y="0"/>
            <a:ext cx="1528232" cy="6858000"/>
          </a:xfrm>
          <a:custGeom>
            <a:rect b="b" l="l" r="r" t="t"/>
            <a:pathLst>
              <a:path extrusionOk="0" h="6858000" w="1146174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19"/>
          <p:cNvSpPr txBox="1"/>
          <p:nvPr>
            <p:ph type="ctrTitle"/>
          </p:nvPr>
        </p:nvSpPr>
        <p:spPr>
          <a:xfrm>
            <a:off x="1295400" y="466532"/>
            <a:ext cx="6532983" cy="6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1295401" y="1240971"/>
            <a:ext cx="6532982" cy="4931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Picture" showMasterSp="0">
  <p:cSld name="Title Slide with Pictur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6540503" y="0"/>
            <a:ext cx="5651496" cy="6858000"/>
          </a:xfrm>
          <a:custGeom>
            <a:rect b="b" l="l" r="r" t="t"/>
            <a:pathLst>
              <a:path extrusionOk="0" h="6858000" w="4238622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6256868" y="0"/>
            <a:ext cx="1672169" cy="6858000"/>
          </a:xfrm>
          <a:custGeom>
            <a:rect b="b" l="l" r="r" t="t"/>
            <a:pathLst>
              <a:path extrusionOk="0" h="6858000" w="1254127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6062136" y="0"/>
            <a:ext cx="1528232" cy="6858000"/>
          </a:xfrm>
          <a:custGeom>
            <a:rect b="b" l="l" r="r" t="t"/>
            <a:pathLst>
              <a:path extrusionOk="0" h="6858000" w="1146174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3"/>
          <p:cNvSpPr txBox="1"/>
          <p:nvPr>
            <p:ph type="ctrTitle"/>
          </p:nvPr>
        </p:nvSpPr>
        <p:spPr>
          <a:xfrm>
            <a:off x="1295401" y="466532"/>
            <a:ext cx="4961466" cy="6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37" name="Google Shape;37;p3"/>
          <p:cNvSpPr/>
          <p:nvPr>
            <p:ph idx="2" type="pic"/>
          </p:nvPr>
        </p:nvSpPr>
        <p:spPr>
          <a:xfrm>
            <a:off x="6743703" y="0"/>
            <a:ext cx="5448297" cy="68580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anchorCtr="0" anchor="t" bIns="45700" lIns="91425" spcFirstLastPara="1" rIns="91425" wrap="square" tIns="365750"/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" type="subTitle"/>
          </p:nvPr>
        </p:nvSpPr>
        <p:spPr>
          <a:xfrm>
            <a:off x="1295401" y="1240971"/>
            <a:ext cx="5109633" cy="4931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8429022" y="0"/>
            <a:ext cx="3762978" cy="6858000"/>
          </a:xfrm>
          <a:custGeom>
            <a:rect b="b" l="l" r="r" t="t"/>
            <a:pathLst>
              <a:path extrusionOk="0" h="6858000" w="3762978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145385" y="0"/>
            <a:ext cx="1672169" cy="6858000"/>
          </a:xfrm>
          <a:custGeom>
            <a:rect b="b" l="l" r="r" t="t"/>
            <a:pathLst>
              <a:path extrusionOk="0" h="6858000" w="1254127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7950653" y="0"/>
            <a:ext cx="1528232" cy="6858000"/>
          </a:xfrm>
          <a:custGeom>
            <a:rect b="b" l="l" r="r" t="t"/>
            <a:pathLst>
              <a:path extrusionOk="0" h="6858000" w="1146174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46;p5"/>
          <p:cNvSpPr txBox="1"/>
          <p:nvPr>
            <p:ph type="ctrTitle"/>
          </p:nvPr>
        </p:nvSpPr>
        <p:spPr>
          <a:xfrm>
            <a:off x="1295400" y="3116415"/>
            <a:ext cx="6400800" cy="682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subTitle"/>
          </p:nvPr>
        </p:nvSpPr>
        <p:spPr>
          <a:xfrm>
            <a:off x="1295400" y="3844199"/>
            <a:ext cx="6400800" cy="503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3731" y="4851905"/>
            <a:ext cx="4952263" cy="180082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/>
          <p:nvPr>
            <p:ph idx="10" type="dt"/>
          </p:nvPr>
        </p:nvSpPr>
        <p:spPr>
          <a:xfrm>
            <a:off x="1295400" y="4378851"/>
            <a:ext cx="6400800" cy="47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50" name="Google Shape;50;p5"/>
          <p:cNvCxnSpPr/>
          <p:nvPr/>
        </p:nvCxnSpPr>
        <p:spPr>
          <a:xfrm>
            <a:off x="1295400" y="4348052"/>
            <a:ext cx="6400800" cy="0"/>
          </a:xfrm>
          <a:prstGeom prst="straightConnector1">
            <a:avLst/>
          </a:prstGeom>
          <a:noFill/>
          <a:ln cap="flat" cmpd="sng" w="38100">
            <a:solidFill>
              <a:srgbClr val="00AC9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" name="Google Shape;5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3731" y="4851905"/>
            <a:ext cx="4952263" cy="18008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5"/>
          <p:cNvCxnSpPr/>
          <p:nvPr/>
        </p:nvCxnSpPr>
        <p:spPr>
          <a:xfrm>
            <a:off x="1295400" y="4348052"/>
            <a:ext cx="6400800" cy="0"/>
          </a:xfrm>
          <a:prstGeom prst="straightConnector1">
            <a:avLst/>
          </a:prstGeom>
          <a:noFill/>
          <a:ln cap="flat" cmpd="sng" w="38100">
            <a:solidFill>
              <a:srgbClr val="00AC9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ection Header" showMasterSp="0">
  <p:cSld name="1_Section 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9622368" y="0"/>
            <a:ext cx="2569632" cy="6858000"/>
          </a:xfrm>
          <a:custGeom>
            <a:rect b="b" l="l" r="r" t="t"/>
            <a:pathLst>
              <a:path extrusionOk="0" h="6858000" w="1927224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9237132" y="0"/>
            <a:ext cx="1672169" cy="6858000"/>
          </a:xfrm>
          <a:custGeom>
            <a:rect b="b" l="l" r="r" t="t"/>
            <a:pathLst>
              <a:path extrusionOk="0" h="6858000" w="1254127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rotWithShape="0" algn="l" dist="508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9173633" y="0"/>
            <a:ext cx="1460499" cy="6858000"/>
          </a:xfrm>
          <a:custGeom>
            <a:rect b="b" l="l" r="r" t="t"/>
            <a:pathLst>
              <a:path extrusionOk="0" h="6858000" w="1095374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rotWithShape="0" algn="l" dist="508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9173633" y="0"/>
            <a:ext cx="1460499" cy="6858000"/>
          </a:xfrm>
          <a:custGeom>
            <a:rect b="b" l="l" r="r" t="t"/>
            <a:pathLst>
              <a:path extrusionOk="0" h="6858000" w="1095374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6"/>
          <p:cNvSpPr txBox="1"/>
          <p:nvPr>
            <p:ph type="title"/>
          </p:nvPr>
        </p:nvSpPr>
        <p:spPr>
          <a:xfrm>
            <a:off x="1295398" y="3091934"/>
            <a:ext cx="8046720" cy="6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" type="body"/>
          </p:nvPr>
        </p:nvSpPr>
        <p:spPr>
          <a:xfrm>
            <a:off x="1295398" y="3816219"/>
            <a:ext cx="804671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0" name="Google Shape;60;p6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cap="flat" cmpd="sng" w="38100">
            <a:solidFill>
              <a:srgbClr val="00AC9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6"/>
          <p:cNvSpPr txBox="1"/>
          <p:nvPr>
            <p:ph idx="10" type="dt"/>
          </p:nvPr>
        </p:nvSpPr>
        <p:spPr>
          <a:xfrm>
            <a:off x="1295398" y="4351165"/>
            <a:ext cx="8046718" cy="47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62" name="Google Shape;6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3733" y="4852995"/>
            <a:ext cx="4952259" cy="179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209" y="5512622"/>
            <a:ext cx="1663991" cy="6514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6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cap="flat" cmpd="sng" w="38100">
            <a:solidFill>
              <a:srgbClr val="00AC9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" name="Google Shape;6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3733" y="4852995"/>
            <a:ext cx="4952259" cy="179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209" y="5512622"/>
            <a:ext cx="1663991" cy="651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Section Header" showMasterSp="0">
  <p:cSld name="2_Section 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/>
          <p:nvPr/>
        </p:nvSpPr>
        <p:spPr>
          <a:xfrm>
            <a:off x="9622368" y="0"/>
            <a:ext cx="2569632" cy="6858000"/>
          </a:xfrm>
          <a:custGeom>
            <a:rect b="b" l="l" r="r" t="t"/>
            <a:pathLst>
              <a:path extrusionOk="0" h="6858000" w="1927224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9237132" y="0"/>
            <a:ext cx="1672169" cy="6858000"/>
          </a:xfrm>
          <a:custGeom>
            <a:rect b="b" l="l" r="r" t="t"/>
            <a:pathLst>
              <a:path extrusionOk="0" h="6858000" w="1254127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rotWithShape="0" algn="l" dist="508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9173633" y="0"/>
            <a:ext cx="1460499" cy="6858000"/>
          </a:xfrm>
          <a:custGeom>
            <a:rect b="b" l="l" r="r" t="t"/>
            <a:pathLst>
              <a:path extrusionOk="0" h="6858000" w="1095374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rotWithShape="0" algn="l" dist="508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9173633" y="0"/>
            <a:ext cx="1460499" cy="6858000"/>
          </a:xfrm>
          <a:custGeom>
            <a:rect b="b" l="l" r="r" t="t"/>
            <a:pathLst>
              <a:path extrusionOk="0" h="6858000" w="1095374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1295398" y="3091934"/>
            <a:ext cx="8046720" cy="6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1295398" y="3816219"/>
            <a:ext cx="804671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" name="Google Shape;74;p7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cap="flat" cmpd="sng" w="38100">
            <a:solidFill>
              <a:srgbClr val="00AC9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7"/>
          <p:cNvSpPr txBox="1"/>
          <p:nvPr>
            <p:ph idx="10" type="dt"/>
          </p:nvPr>
        </p:nvSpPr>
        <p:spPr>
          <a:xfrm>
            <a:off x="1295398" y="4351165"/>
            <a:ext cx="8046718" cy="47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76" name="Google Shape;7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5399" y="5280510"/>
            <a:ext cx="4900134" cy="93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5335" y="5504006"/>
            <a:ext cx="2676781" cy="4866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7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cap="flat" cmpd="sng" w="38100">
            <a:solidFill>
              <a:srgbClr val="00AC9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" name="Google Shape;7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5399" y="5280510"/>
            <a:ext cx="4900134" cy="93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5335" y="5504006"/>
            <a:ext cx="2676781" cy="48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showMasterSp="0">
  <p:cSld name="1_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8429022" y="0"/>
            <a:ext cx="3762978" cy="6858000"/>
          </a:xfrm>
          <a:custGeom>
            <a:rect b="b" l="l" r="r" t="t"/>
            <a:pathLst>
              <a:path extrusionOk="0" h="6858000" w="3762978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8"/>
          <p:cNvSpPr/>
          <p:nvPr/>
        </p:nvSpPr>
        <p:spPr>
          <a:xfrm>
            <a:off x="8145385" y="0"/>
            <a:ext cx="1672169" cy="6858000"/>
          </a:xfrm>
          <a:custGeom>
            <a:rect b="b" l="l" r="r" t="t"/>
            <a:pathLst>
              <a:path extrusionOk="0" h="6858000" w="1254127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8"/>
          <p:cNvSpPr/>
          <p:nvPr/>
        </p:nvSpPr>
        <p:spPr>
          <a:xfrm>
            <a:off x="7950653" y="0"/>
            <a:ext cx="1528232" cy="6858000"/>
          </a:xfrm>
          <a:custGeom>
            <a:rect b="b" l="l" r="r" t="t"/>
            <a:pathLst>
              <a:path extrusionOk="0" h="6858000" w="1146174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8"/>
          <p:cNvSpPr txBox="1"/>
          <p:nvPr>
            <p:ph type="ctrTitle"/>
          </p:nvPr>
        </p:nvSpPr>
        <p:spPr>
          <a:xfrm>
            <a:off x="1295400" y="466532"/>
            <a:ext cx="6532983" cy="6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" type="subTitle"/>
          </p:nvPr>
        </p:nvSpPr>
        <p:spPr>
          <a:xfrm>
            <a:off x="1295401" y="1240971"/>
            <a:ext cx="6532982" cy="4931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/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" type="body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2" type="body"/>
          </p:nvPr>
        </p:nvSpPr>
        <p:spPr>
          <a:xfrm>
            <a:off x="6324600" y="1828799"/>
            <a:ext cx="4572000" cy="4343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" type="body"/>
          </p:nvPr>
        </p:nvSpPr>
        <p:spPr>
          <a:xfrm>
            <a:off x="1295400" y="1828800"/>
            <a:ext cx="4572000" cy="85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0"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10"/>
          <p:cNvSpPr txBox="1"/>
          <p:nvPr>
            <p:ph idx="2" type="body"/>
          </p:nvPr>
        </p:nvSpPr>
        <p:spPr>
          <a:xfrm>
            <a:off x="1295400" y="2705100"/>
            <a:ext cx="45720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3" type="body"/>
          </p:nvPr>
        </p:nvSpPr>
        <p:spPr>
          <a:xfrm>
            <a:off x="6324600" y="1828800"/>
            <a:ext cx="4572000" cy="847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0"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10"/>
          <p:cNvSpPr txBox="1"/>
          <p:nvPr>
            <p:ph idx="4" type="body"/>
          </p:nvPr>
        </p:nvSpPr>
        <p:spPr>
          <a:xfrm>
            <a:off x="6324600" y="2705100"/>
            <a:ext cx="45720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1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1295398" y="3091934"/>
            <a:ext cx="8046720" cy="6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CA"/>
              <a:t>WEnav</a:t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1295398" y="3816219"/>
            <a:ext cx="804671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CA" sz="2220"/>
              <a:t>Career Navigation for Youth</a:t>
            </a:r>
            <a:endParaRPr/>
          </a:p>
        </p:txBody>
      </p:sp>
      <p:sp>
        <p:nvSpPr>
          <p:cNvPr id="148" name="Google Shape;148;p20"/>
          <p:cNvSpPr txBox="1"/>
          <p:nvPr>
            <p:ph idx="10" type="dt"/>
          </p:nvPr>
        </p:nvSpPr>
        <p:spPr>
          <a:xfrm>
            <a:off x="1295398" y="4351165"/>
            <a:ext cx="8046718" cy="47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Section 5: Looking Ahead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 rot="407064">
            <a:off x="10350454" y="3278002"/>
            <a:ext cx="1171462" cy="1667064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5" name="Google Shape;155;p21"/>
          <p:cNvSpPr txBox="1"/>
          <p:nvPr>
            <p:ph type="ctrTitle"/>
          </p:nvPr>
        </p:nvSpPr>
        <p:spPr>
          <a:xfrm>
            <a:off x="434477" y="480387"/>
            <a:ext cx="4961466" cy="6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48B"/>
              </a:buClr>
              <a:buSzPts val="3600"/>
              <a:buFont typeface="Helvetica Neue"/>
              <a:buNone/>
            </a:pPr>
            <a:r>
              <a:rPr lang="en-CA">
                <a:solidFill>
                  <a:srgbClr val="00448B"/>
                </a:solidFill>
              </a:rPr>
              <a:t>Moving Forward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434477" y="1164364"/>
            <a:ext cx="5301300" cy="5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steps: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Narrow down your ideal career options and learn more about them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 what skills and education/training you need to be successful in your future career(s)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Speak to someone in your idea career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0" l="40741" r="12081" t="0"/>
          <a:stretch/>
        </p:blipFill>
        <p:spPr>
          <a:xfrm>
            <a:off x="6746800" y="0"/>
            <a:ext cx="54452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685679" y="285291"/>
            <a:ext cx="7110940" cy="10098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r>
              <a:rPr b="1" lang="en-CA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these careers fit?</a:t>
            </a:r>
            <a:endParaRPr/>
          </a:p>
        </p:txBody>
      </p:sp>
      <p:graphicFrame>
        <p:nvGraphicFramePr>
          <p:cNvPr id="163" name="Google Shape;163;p22"/>
          <p:cNvGraphicFramePr/>
          <p:nvPr/>
        </p:nvGraphicFramePr>
        <p:xfrm>
          <a:off x="816700" y="185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{5E494863-3204-4420-844A-41B05B465FA9}</a:tableStyleId>
              </a:tblPr>
              <a:tblGrid>
                <a:gridCol w="5279300"/>
                <a:gridCol w="5007700"/>
              </a:tblGrid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Self-Knowledge</a:t>
                      </a:r>
                      <a:endParaRPr b="1"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Does this fit? (Yes/No/Somewhat)</a:t>
                      </a:r>
                      <a:endParaRPr b="1"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Likes/interests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Dislikes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Skills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am I good at?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Transferable Skills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Motivations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Work Conditions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Values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Learning Styles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Weaknesses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0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Successes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4" name="Google Shape;164;p22"/>
          <p:cNvSpPr txBox="1"/>
          <p:nvPr/>
        </p:nvSpPr>
        <p:spPr>
          <a:xfrm>
            <a:off x="816700" y="1406613"/>
            <a:ext cx="55272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700">
                <a:latin typeface="Helvetica Neue"/>
                <a:ea typeface="Helvetica Neue"/>
                <a:cs typeface="Helvetica Neue"/>
                <a:sym typeface="Helvetica Neue"/>
              </a:rPr>
              <a:t>Career:________________________________________</a:t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877450" y="255125"/>
            <a:ext cx="100191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Helvetica Neue"/>
              <a:buNone/>
            </a:pPr>
            <a:r>
              <a:rPr lang="en-CA" sz="3240"/>
              <a:t>What are you going to need to get to your career?</a:t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7075154" y="1969542"/>
            <a:ext cx="281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Experience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6326505" y="1943742"/>
            <a:ext cx="431400" cy="420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316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6326505" y="2699067"/>
            <a:ext cx="431400" cy="420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316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6326500" y="3454400"/>
            <a:ext cx="431400" cy="420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316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450" y="1714500"/>
            <a:ext cx="5131799" cy="47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459625" y="314509"/>
            <a:ext cx="96012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r>
              <a:rPr lang="en-CA"/>
              <a:t>What else can I do?</a:t>
            </a:r>
            <a:endParaRPr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459625" y="1691075"/>
            <a:ext cx="61101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CA">
                <a:solidFill>
                  <a:srgbClr val="00AC9F"/>
                </a:solidFill>
              </a:rPr>
              <a:t>Ways you can find this information:</a:t>
            </a:r>
            <a:endParaRPr b="1">
              <a:solidFill>
                <a:srgbClr val="00AC9F"/>
              </a:solidFill>
            </a:endParaRPr>
          </a:p>
          <a:p>
            <a:pPr indent="0" lvl="0" marL="27432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174" y="2380476"/>
            <a:ext cx="2556549" cy="255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603375" y="2268375"/>
            <a:ext cx="51852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rgbClr val="00AC9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Asking someone</a:t>
            </a:r>
            <a:r>
              <a:rPr lang="en-CA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-CA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is working in the field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603525" y="2268375"/>
            <a:ext cx="5083200" cy="70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734625" y="3150913"/>
            <a:ext cx="4821000" cy="1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rgbClr val="00AC9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Internet</a:t>
            </a:r>
            <a:endParaRPr b="1" sz="1800">
              <a:solidFill>
                <a:srgbClr val="00AC9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CA" sz="1800">
                <a:latin typeface="Helvetica Neue"/>
                <a:ea typeface="Helvetica Neue"/>
                <a:cs typeface="Helvetica Neue"/>
                <a:sym typeface="Helvetica Neue"/>
              </a:rPr>
              <a:t>Educational institution websites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CA" sz="1800">
                <a:latin typeface="Helvetica Neue"/>
                <a:ea typeface="Helvetica Neue"/>
                <a:cs typeface="Helvetica Neue"/>
                <a:sym typeface="Helvetica Neue"/>
              </a:rPr>
              <a:t>Internet searches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CA" sz="1800">
                <a:latin typeface="Helvetica Neue"/>
                <a:ea typeface="Helvetica Neue"/>
                <a:cs typeface="Helvetica Neue"/>
                <a:sym typeface="Helvetica Neue"/>
              </a:rPr>
              <a:t>Career websites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654375" y="3150925"/>
            <a:ext cx="5083200" cy="1459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654375" y="4865225"/>
            <a:ext cx="5083200" cy="136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760125" y="4865225"/>
            <a:ext cx="47700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rgbClr val="00AC9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Ask yourself</a:t>
            </a:r>
            <a:endParaRPr b="1" sz="1800">
              <a:solidFill>
                <a:srgbClr val="00AC9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CA" sz="1800">
                <a:latin typeface="Helvetica Neue"/>
                <a:ea typeface="Helvetica Neue"/>
                <a:cs typeface="Helvetica Neue"/>
                <a:sym typeface="Helvetica Neue"/>
              </a:rPr>
              <a:t>What transferable skills will I gain from this education/training/experience?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CA" sz="1800">
                <a:latin typeface="Helvetica Neue"/>
                <a:ea typeface="Helvetica Neue"/>
                <a:cs typeface="Helvetica Neue"/>
                <a:sym typeface="Helvetica Neue"/>
              </a:rPr>
              <a:t>What careers are in the same sector?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8" name="Google Shape;188;p24"/>
          <p:cNvCxnSpPr/>
          <p:nvPr/>
        </p:nvCxnSpPr>
        <p:spPr>
          <a:xfrm>
            <a:off x="5669725" y="2648150"/>
            <a:ext cx="2257800" cy="7977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4"/>
          <p:cNvCxnSpPr/>
          <p:nvPr/>
        </p:nvCxnSpPr>
        <p:spPr>
          <a:xfrm>
            <a:off x="5737625" y="3853375"/>
            <a:ext cx="2342700" cy="1188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4"/>
          <p:cNvCxnSpPr/>
          <p:nvPr/>
        </p:nvCxnSpPr>
        <p:spPr>
          <a:xfrm flipH="1" rot="10800000">
            <a:off x="5737625" y="4453125"/>
            <a:ext cx="2546400" cy="11487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368550" y="628075"/>
            <a:ext cx="114549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r>
              <a:rPr lang="en-CA"/>
              <a:t>Experiential Learning</a:t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619297" y="1935113"/>
            <a:ext cx="298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IT?</a:t>
            </a:r>
            <a:endParaRPr sz="2400"/>
          </a:p>
        </p:txBody>
      </p:sp>
      <p:sp>
        <p:nvSpPr>
          <p:cNvPr id="197" name="Google Shape;197;p25"/>
          <p:cNvSpPr/>
          <p:nvPr/>
        </p:nvSpPr>
        <p:spPr>
          <a:xfrm>
            <a:off x="7824050" y="2444725"/>
            <a:ext cx="3406200" cy="304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368550" y="2444725"/>
            <a:ext cx="3235500" cy="304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604050" y="2687250"/>
            <a:ext cx="3000000" cy="1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Volunteering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shadowing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Observing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Taking tours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Co-op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Apprenticeships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Informational interviews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7944475" y="2687250"/>
            <a:ext cx="293220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Career research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Experience for resume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skills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 discovery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Networking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7540850" y="1813025"/>
            <a:ext cx="39726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IS IT IMPORTANT?</a:t>
            </a:r>
            <a:endParaRPr sz="2400"/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350" y="2578925"/>
            <a:ext cx="2932075" cy="2758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/>
          <p:nvPr/>
        </p:nvSpPr>
        <p:spPr>
          <a:xfrm>
            <a:off x="3807839" y="2435401"/>
            <a:ext cx="3812400" cy="304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/>
          <p:nvPr/>
        </p:nvSpPr>
        <p:spPr>
          <a:xfrm>
            <a:off x="6240475" y="2071375"/>
            <a:ext cx="5618400" cy="375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671465" y="285291"/>
            <a:ext cx="7125154" cy="10098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r>
              <a:rPr b="1" lang="en-CA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Informational Interviews</a:t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227400" y="2071375"/>
            <a:ext cx="5868600" cy="382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671463" y="1636831"/>
            <a:ext cx="1894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WHY?</a:t>
            </a:r>
            <a:endParaRPr b="1" sz="2400"/>
          </a:p>
        </p:txBody>
      </p:sp>
      <p:sp>
        <p:nvSpPr>
          <p:cNvPr id="212" name="Google Shape;212;p26"/>
          <p:cNvSpPr/>
          <p:nvPr/>
        </p:nvSpPr>
        <p:spPr>
          <a:xfrm>
            <a:off x="477600" y="1964050"/>
            <a:ext cx="5618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-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Yes, contacting people for an interview is intimidating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-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However, it is an extremely help thing to do!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-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 about: daily job duties, work environment, dress codes, ettique, and etc.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-"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connections by networking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175" y="2328850"/>
            <a:ext cx="4571149" cy="304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/>
        </p:nvSpPr>
        <p:spPr>
          <a:xfrm>
            <a:off x="664536" y="1199523"/>
            <a:ext cx="49614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C70"/>
              </a:buClr>
              <a:buSzPts val="3600"/>
              <a:buFont typeface="Helvetica Neue"/>
              <a:buNone/>
            </a:pPr>
            <a:r>
              <a:rPr b="1" lang="en-CA" sz="3600">
                <a:solidFill>
                  <a:srgbClr val="002C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Reflection Questions</a:t>
            </a:r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664526" y="1931125"/>
            <a:ext cx="56016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Why is experiential learning so important to my career?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What are the next steps I will take to get experiential learning?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Why am I excited about the careers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researching?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 rotWithShape="1">
          <a:blip r:embed="rId3">
            <a:alphaModFix/>
          </a:blip>
          <a:srcRect b="-379" l="-22334" r="10214" t="380"/>
          <a:stretch/>
        </p:blipFill>
        <p:spPr>
          <a:xfrm>
            <a:off x="5411550" y="0"/>
            <a:ext cx="6780450" cy="69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FWE Theme">
  <a:themeElements>
    <a:clrScheme name="WFW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00448B"/>
      </a:accent1>
      <a:accent2>
        <a:srgbClr val="00AC9F"/>
      </a:accent2>
      <a:accent3>
        <a:srgbClr val="0099FF"/>
      </a:accent3>
      <a:accent4>
        <a:srgbClr val="00CCFF"/>
      </a:accent4>
      <a:accent5>
        <a:srgbClr val="33CCCC"/>
      </a:accent5>
      <a:accent6>
        <a:srgbClr val="009999"/>
      </a:accent6>
      <a:hlink>
        <a:srgbClr val="008080"/>
      </a:hlink>
      <a:folHlink>
        <a:srgbClr val="00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