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E3CDF-6601-4BAE-9113-9CF546FE0084}" type="doc">
      <dgm:prSet loTypeId="urn:microsoft.com/office/officeart/2005/8/layout/process1" loCatId="process" qsTypeId="urn:microsoft.com/office/officeart/2005/8/quickstyle/simple1" qsCatId="simple" csTypeId="urn:microsoft.com/office/officeart/2005/8/colors/accent1_2" csCatId="accent1" phldr="1"/>
      <dgm:spPr/>
    </dgm:pt>
    <dgm:pt modelId="{AB5C0E87-6192-44F9-A594-4D776582E308}">
      <dgm:prSet phldrT="[Text]" custT="1"/>
      <dgm:spPr>
        <a:solidFill>
          <a:schemeClr val="accent5">
            <a:lumMod val="20000"/>
            <a:lumOff val="80000"/>
          </a:schemeClr>
        </a:solidFill>
      </dgm:spPr>
      <dgm:t>
        <a:bodyPr/>
        <a:lstStyle/>
        <a:p>
          <a:r>
            <a:rPr lang="en-CA" sz="2000" dirty="0" smtClean="0">
              <a:solidFill>
                <a:schemeClr val="bg1"/>
              </a:solidFill>
            </a:rPr>
            <a:t>Connaissance de soi</a:t>
          </a:r>
          <a:endParaRPr lang="fr-CA" sz="2000" dirty="0">
            <a:solidFill>
              <a:schemeClr val="bg1"/>
            </a:solidFill>
          </a:endParaRPr>
        </a:p>
      </dgm:t>
    </dgm:pt>
    <dgm:pt modelId="{755F28CB-56F8-40BA-9F89-043D83553117}" type="parTrans" cxnId="{3CBD212F-20CD-4BB0-8146-7358397FBB17}">
      <dgm:prSet/>
      <dgm:spPr/>
      <dgm:t>
        <a:bodyPr/>
        <a:lstStyle/>
        <a:p>
          <a:endParaRPr lang="en-CA"/>
        </a:p>
      </dgm:t>
    </dgm:pt>
    <dgm:pt modelId="{EF7F091D-0834-41A9-93D3-7B43031ECD82}" type="sibTrans" cxnId="{3CBD212F-20CD-4BB0-8146-7358397FBB17}">
      <dgm:prSet/>
      <dgm:spPr/>
      <dgm:t>
        <a:bodyPr/>
        <a:lstStyle/>
        <a:p>
          <a:endParaRPr lang="en-CA"/>
        </a:p>
      </dgm:t>
    </dgm:pt>
    <dgm:pt modelId="{0DBBFF3D-D877-4B20-9759-500BCA1D2729}">
      <dgm:prSet phldrT="[Text]" custT="1"/>
      <dgm:spPr>
        <a:solidFill>
          <a:schemeClr val="accent5">
            <a:lumMod val="40000"/>
            <a:lumOff val="60000"/>
          </a:schemeClr>
        </a:solidFill>
      </dgm:spPr>
      <dgm:t>
        <a:bodyPr/>
        <a:lstStyle/>
        <a:p>
          <a:r>
            <a:rPr lang="en-CA" sz="2000" dirty="0" smtClean="0">
              <a:solidFill>
                <a:schemeClr val="bg1"/>
              </a:solidFill>
            </a:rPr>
            <a:t>Que signifie cette information pour ma carrière?</a:t>
          </a:r>
          <a:endParaRPr lang="fr-CA" sz="2000" dirty="0">
            <a:solidFill>
              <a:schemeClr val="bg1"/>
            </a:solidFill>
          </a:endParaRPr>
        </a:p>
      </dgm:t>
    </dgm:pt>
    <dgm:pt modelId="{919F9AB6-7F4E-4628-871B-71A650511F3F}" type="parTrans" cxnId="{68E8347C-546C-4321-88C3-9B8004E7D127}">
      <dgm:prSet/>
      <dgm:spPr/>
      <dgm:t>
        <a:bodyPr/>
        <a:lstStyle/>
        <a:p>
          <a:endParaRPr lang="en-CA"/>
        </a:p>
      </dgm:t>
    </dgm:pt>
    <dgm:pt modelId="{7452E117-E2E8-4A09-A313-0C87CB1F31FA}" type="sibTrans" cxnId="{68E8347C-546C-4321-88C3-9B8004E7D127}">
      <dgm:prSet/>
      <dgm:spPr/>
      <dgm:t>
        <a:bodyPr/>
        <a:lstStyle/>
        <a:p>
          <a:endParaRPr lang="en-CA"/>
        </a:p>
      </dgm:t>
    </dgm:pt>
    <dgm:pt modelId="{DA4AF509-E2C0-4EB6-8A1D-A773E5D8CB81}">
      <dgm:prSet phldrT="[Text]" custT="1"/>
      <dgm:spPr>
        <a:solidFill>
          <a:schemeClr val="accent5">
            <a:lumMod val="60000"/>
            <a:lumOff val="40000"/>
          </a:schemeClr>
        </a:solidFill>
      </dgm:spPr>
      <dgm:t>
        <a:bodyPr/>
        <a:lstStyle/>
        <a:p>
          <a:r>
            <a:rPr lang="en-CA" sz="2000" dirty="0" smtClean="0">
              <a:solidFill>
                <a:schemeClr val="bg1"/>
              </a:solidFill>
            </a:rPr>
            <a:t>La recherche d’une carrière en fonction de votre connaissance de vous-même</a:t>
          </a:r>
          <a:endParaRPr lang="fr-CA" sz="2000" dirty="0">
            <a:solidFill>
              <a:schemeClr val="bg1"/>
            </a:solidFill>
          </a:endParaRPr>
        </a:p>
      </dgm:t>
    </dgm:pt>
    <dgm:pt modelId="{F6700A4A-4810-4012-B3BE-40BFDB1F6BE2}" type="sibTrans" cxnId="{93A30963-7487-47B0-A58E-5AF722218B1B}">
      <dgm:prSet/>
      <dgm:spPr/>
      <dgm:t>
        <a:bodyPr/>
        <a:lstStyle/>
        <a:p>
          <a:endParaRPr lang="en-CA"/>
        </a:p>
      </dgm:t>
    </dgm:pt>
    <dgm:pt modelId="{C20C43CF-A0FD-4D31-8AE5-C01985B956D9}" type="parTrans" cxnId="{93A30963-7487-47B0-A58E-5AF722218B1B}">
      <dgm:prSet/>
      <dgm:spPr/>
      <dgm:t>
        <a:bodyPr/>
        <a:lstStyle/>
        <a:p>
          <a:endParaRPr lang="en-CA"/>
        </a:p>
      </dgm:t>
    </dgm:pt>
    <dgm:pt modelId="{F19D5AAD-50F5-4982-AA2B-73F0B486BFA4}" type="pres">
      <dgm:prSet presAssocID="{1F7E3CDF-6601-4BAE-9113-9CF546FE0084}" presName="Name0" presStyleCnt="0">
        <dgm:presLayoutVars>
          <dgm:dir/>
          <dgm:resizeHandles val="exact"/>
        </dgm:presLayoutVars>
      </dgm:prSet>
      <dgm:spPr/>
    </dgm:pt>
    <dgm:pt modelId="{846BEA05-B325-441B-A459-033EBF684CA2}" type="pres">
      <dgm:prSet presAssocID="{AB5C0E87-6192-44F9-A594-4D776582E308}" presName="node" presStyleLbl="node1" presStyleIdx="0" presStyleCnt="3">
        <dgm:presLayoutVars>
          <dgm:bulletEnabled val="1"/>
        </dgm:presLayoutVars>
      </dgm:prSet>
      <dgm:spPr/>
      <dgm:t>
        <a:bodyPr/>
        <a:lstStyle/>
        <a:p>
          <a:endParaRPr lang="en-CA"/>
        </a:p>
      </dgm:t>
    </dgm:pt>
    <dgm:pt modelId="{14278DE3-275E-4185-8527-507336C997DC}" type="pres">
      <dgm:prSet presAssocID="{EF7F091D-0834-41A9-93D3-7B43031ECD82}" presName="sibTrans" presStyleLbl="sibTrans2D1" presStyleIdx="0" presStyleCnt="2"/>
      <dgm:spPr/>
      <dgm:t>
        <a:bodyPr/>
        <a:lstStyle/>
        <a:p>
          <a:endParaRPr lang="en-CA"/>
        </a:p>
      </dgm:t>
    </dgm:pt>
    <dgm:pt modelId="{736A13C9-AC8B-42AD-B5CD-0B96463ACA14}" type="pres">
      <dgm:prSet presAssocID="{EF7F091D-0834-41A9-93D3-7B43031ECD82}" presName="connectorText" presStyleLbl="sibTrans2D1" presStyleIdx="0" presStyleCnt="2"/>
      <dgm:spPr/>
      <dgm:t>
        <a:bodyPr/>
        <a:lstStyle/>
        <a:p>
          <a:endParaRPr lang="en-CA"/>
        </a:p>
      </dgm:t>
    </dgm:pt>
    <dgm:pt modelId="{F2C14CD1-0B39-4586-A1FF-AEC09FA3F3B8}" type="pres">
      <dgm:prSet presAssocID="{0DBBFF3D-D877-4B20-9759-500BCA1D2729}" presName="node" presStyleLbl="node1" presStyleIdx="1" presStyleCnt="3">
        <dgm:presLayoutVars>
          <dgm:bulletEnabled val="1"/>
        </dgm:presLayoutVars>
      </dgm:prSet>
      <dgm:spPr/>
      <dgm:t>
        <a:bodyPr/>
        <a:lstStyle/>
        <a:p>
          <a:endParaRPr lang="en-CA"/>
        </a:p>
      </dgm:t>
    </dgm:pt>
    <dgm:pt modelId="{4A68D9D2-5577-4626-8E11-D1AD1D22BC53}" type="pres">
      <dgm:prSet presAssocID="{7452E117-E2E8-4A09-A313-0C87CB1F31FA}" presName="sibTrans" presStyleLbl="sibTrans2D1" presStyleIdx="1" presStyleCnt="2"/>
      <dgm:spPr/>
      <dgm:t>
        <a:bodyPr/>
        <a:lstStyle/>
        <a:p>
          <a:endParaRPr lang="en-CA"/>
        </a:p>
      </dgm:t>
    </dgm:pt>
    <dgm:pt modelId="{8C23B539-B4E5-41C4-85CF-CADE7560F4CF}" type="pres">
      <dgm:prSet presAssocID="{7452E117-E2E8-4A09-A313-0C87CB1F31FA}" presName="connectorText" presStyleLbl="sibTrans2D1" presStyleIdx="1" presStyleCnt="2"/>
      <dgm:spPr/>
      <dgm:t>
        <a:bodyPr/>
        <a:lstStyle/>
        <a:p>
          <a:endParaRPr lang="en-CA"/>
        </a:p>
      </dgm:t>
    </dgm:pt>
    <dgm:pt modelId="{D9813A7C-8A82-4675-98F6-5264FAE1D8B5}" type="pres">
      <dgm:prSet presAssocID="{DA4AF509-E2C0-4EB6-8A1D-A773E5D8CB81}" presName="node" presStyleLbl="node1" presStyleIdx="2" presStyleCnt="3">
        <dgm:presLayoutVars>
          <dgm:bulletEnabled val="1"/>
        </dgm:presLayoutVars>
      </dgm:prSet>
      <dgm:spPr/>
      <dgm:t>
        <a:bodyPr/>
        <a:lstStyle/>
        <a:p>
          <a:endParaRPr lang="en-CA"/>
        </a:p>
      </dgm:t>
    </dgm:pt>
  </dgm:ptLst>
  <dgm:cxnLst>
    <dgm:cxn modelId="{B2522914-0DCB-48C4-81DA-DCA802D34796}" type="presOf" srcId="{EF7F091D-0834-41A9-93D3-7B43031ECD82}" destId="{14278DE3-275E-4185-8527-507336C997DC}" srcOrd="0" destOrd="0" presId="urn:microsoft.com/office/officeart/2005/8/layout/process1"/>
    <dgm:cxn modelId="{338D7802-558B-4088-BB1A-5AD08207E3F4}" type="presOf" srcId="{7452E117-E2E8-4A09-A313-0C87CB1F31FA}" destId="{4A68D9D2-5577-4626-8E11-D1AD1D22BC53}" srcOrd="0" destOrd="0" presId="urn:microsoft.com/office/officeart/2005/8/layout/process1"/>
    <dgm:cxn modelId="{843EF716-215A-4C93-BE61-5DD982C9D1C5}" type="presOf" srcId="{0DBBFF3D-D877-4B20-9759-500BCA1D2729}" destId="{F2C14CD1-0B39-4586-A1FF-AEC09FA3F3B8}" srcOrd="0" destOrd="0" presId="urn:microsoft.com/office/officeart/2005/8/layout/process1"/>
    <dgm:cxn modelId="{9255831A-9B69-4ABE-A5A2-5A1F0D5FB9DC}" type="presOf" srcId="{1F7E3CDF-6601-4BAE-9113-9CF546FE0084}" destId="{F19D5AAD-50F5-4982-AA2B-73F0B486BFA4}" srcOrd="0" destOrd="0" presId="urn:microsoft.com/office/officeart/2005/8/layout/process1"/>
    <dgm:cxn modelId="{C80AD9CF-0370-44BB-AB80-711895A1457C}" type="presOf" srcId="{7452E117-E2E8-4A09-A313-0C87CB1F31FA}" destId="{8C23B539-B4E5-41C4-85CF-CADE7560F4CF}" srcOrd="1" destOrd="0" presId="urn:microsoft.com/office/officeart/2005/8/layout/process1"/>
    <dgm:cxn modelId="{68E8347C-546C-4321-88C3-9B8004E7D127}" srcId="{1F7E3CDF-6601-4BAE-9113-9CF546FE0084}" destId="{0DBBFF3D-D877-4B20-9759-500BCA1D2729}" srcOrd="1" destOrd="0" parTransId="{919F9AB6-7F4E-4628-871B-71A650511F3F}" sibTransId="{7452E117-E2E8-4A09-A313-0C87CB1F31FA}"/>
    <dgm:cxn modelId="{93A30963-7487-47B0-A58E-5AF722218B1B}" srcId="{1F7E3CDF-6601-4BAE-9113-9CF546FE0084}" destId="{DA4AF509-E2C0-4EB6-8A1D-A773E5D8CB81}" srcOrd="2" destOrd="0" parTransId="{C20C43CF-A0FD-4D31-8AE5-C01985B956D9}" sibTransId="{F6700A4A-4810-4012-B3BE-40BFDB1F6BE2}"/>
    <dgm:cxn modelId="{89655017-E1B4-48C7-8FC4-88E6C8587613}" type="presOf" srcId="{EF7F091D-0834-41A9-93D3-7B43031ECD82}" destId="{736A13C9-AC8B-42AD-B5CD-0B96463ACA14}" srcOrd="1" destOrd="0" presId="urn:microsoft.com/office/officeart/2005/8/layout/process1"/>
    <dgm:cxn modelId="{916719EB-723A-46E7-9964-D1FFF4CD27FF}" type="presOf" srcId="{DA4AF509-E2C0-4EB6-8A1D-A773E5D8CB81}" destId="{D9813A7C-8A82-4675-98F6-5264FAE1D8B5}" srcOrd="0" destOrd="0" presId="urn:microsoft.com/office/officeart/2005/8/layout/process1"/>
    <dgm:cxn modelId="{6FC37324-C21F-4F9D-A6CA-74BDA56E2CCC}" type="presOf" srcId="{AB5C0E87-6192-44F9-A594-4D776582E308}" destId="{846BEA05-B325-441B-A459-033EBF684CA2}" srcOrd="0" destOrd="0" presId="urn:microsoft.com/office/officeart/2005/8/layout/process1"/>
    <dgm:cxn modelId="{3CBD212F-20CD-4BB0-8146-7358397FBB17}" srcId="{1F7E3CDF-6601-4BAE-9113-9CF546FE0084}" destId="{AB5C0E87-6192-44F9-A594-4D776582E308}" srcOrd="0" destOrd="0" parTransId="{755F28CB-56F8-40BA-9F89-043D83553117}" sibTransId="{EF7F091D-0834-41A9-93D3-7B43031ECD82}"/>
    <dgm:cxn modelId="{3BEE4F07-F8A7-4E09-836E-8352CC2A9E92}" type="presParOf" srcId="{F19D5AAD-50F5-4982-AA2B-73F0B486BFA4}" destId="{846BEA05-B325-441B-A459-033EBF684CA2}" srcOrd="0" destOrd="0" presId="urn:microsoft.com/office/officeart/2005/8/layout/process1"/>
    <dgm:cxn modelId="{D81DB308-DC57-4590-9999-EDE0886D004F}" type="presParOf" srcId="{F19D5AAD-50F5-4982-AA2B-73F0B486BFA4}" destId="{14278DE3-275E-4185-8527-507336C997DC}" srcOrd="1" destOrd="0" presId="urn:microsoft.com/office/officeart/2005/8/layout/process1"/>
    <dgm:cxn modelId="{427F49CB-EE6A-4EA0-B8F1-F2B246E6A90E}" type="presParOf" srcId="{14278DE3-275E-4185-8527-507336C997DC}" destId="{736A13C9-AC8B-42AD-B5CD-0B96463ACA14}" srcOrd="0" destOrd="0" presId="urn:microsoft.com/office/officeart/2005/8/layout/process1"/>
    <dgm:cxn modelId="{55F788E8-39B5-4BA5-ACA3-7BD9EBA0C046}" type="presParOf" srcId="{F19D5AAD-50F5-4982-AA2B-73F0B486BFA4}" destId="{F2C14CD1-0B39-4586-A1FF-AEC09FA3F3B8}" srcOrd="2" destOrd="0" presId="urn:microsoft.com/office/officeart/2005/8/layout/process1"/>
    <dgm:cxn modelId="{B3017579-BA62-4921-BE5C-BF378A5E8A28}" type="presParOf" srcId="{F19D5AAD-50F5-4982-AA2B-73F0B486BFA4}" destId="{4A68D9D2-5577-4626-8E11-D1AD1D22BC53}" srcOrd="3" destOrd="0" presId="urn:microsoft.com/office/officeart/2005/8/layout/process1"/>
    <dgm:cxn modelId="{41110D5B-8C8A-4603-AD7F-A34EE756E6CB}" type="presParOf" srcId="{4A68D9D2-5577-4626-8E11-D1AD1D22BC53}" destId="{8C23B539-B4E5-41C4-85CF-CADE7560F4CF}" srcOrd="0" destOrd="0" presId="urn:microsoft.com/office/officeart/2005/8/layout/process1"/>
    <dgm:cxn modelId="{CBE7EA30-362E-423F-8236-012CEBBEDFF6}" type="presParOf" srcId="{F19D5AAD-50F5-4982-AA2B-73F0B486BFA4}" destId="{D9813A7C-8A82-4675-98F6-5264FAE1D8B5}"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BEA05-B325-441B-A459-033EBF684CA2}">
      <dsp:nvSpPr>
        <dsp:cNvPr id="0" name=""/>
        <dsp:cNvSpPr/>
      </dsp:nvSpPr>
      <dsp:spPr>
        <a:xfrm>
          <a:off x="6476" y="1041913"/>
          <a:ext cx="1935665" cy="1964397"/>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solidFill>
                <a:schemeClr val="bg1"/>
              </a:solidFill>
            </a:rPr>
            <a:t>Connaissance de soi</a:t>
          </a:r>
          <a:endParaRPr lang="fr-CA" sz="2000" kern="1200" dirty="0">
            <a:solidFill>
              <a:schemeClr val="bg1"/>
            </a:solidFill>
          </a:endParaRPr>
        </a:p>
      </dsp:txBody>
      <dsp:txXfrm>
        <a:off x="63170" y="1098607"/>
        <a:ext cx="1822277" cy="1851009"/>
      </dsp:txXfrm>
    </dsp:sp>
    <dsp:sp modelId="{14278DE3-275E-4185-8527-507336C997DC}">
      <dsp:nvSpPr>
        <dsp:cNvPr id="0" name=""/>
        <dsp:cNvSpPr/>
      </dsp:nvSpPr>
      <dsp:spPr>
        <a:xfrm>
          <a:off x="2135707" y="1784089"/>
          <a:ext cx="410361" cy="480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CA" sz="2000" kern="1200"/>
        </a:p>
      </dsp:txBody>
      <dsp:txXfrm>
        <a:off x="2135707" y="1880098"/>
        <a:ext cx="287253" cy="288026"/>
      </dsp:txXfrm>
    </dsp:sp>
    <dsp:sp modelId="{F2C14CD1-0B39-4586-A1FF-AEC09FA3F3B8}">
      <dsp:nvSpPr>
        <dsp:cNvPr id="0" name=""/>
        <dsp:cNvSpPr/>
      </dsp:nvSpPr>
      <dsp:spPr>
        <a:xfrm>
          <a:off x="2716407" y="1041913"/>
          <a:ext cx="1935665" cy="1964397"/>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solidFill>
                <a:schemeClr val="bg1"/>
              </a:solidFill>
            </a:rPr>
            <a:t>Que signifie cette information pour ma carrière?</a:t>
          </a:r>
          <a:endParaRPr lang="fr-CA" sz="2000" kern="1200" dirty="0">
            <a:solidFill>
              <a:schemeClr val="bg1"/>
            </a:solidFill>
          </a:endParaRPr>
        </a:p>
      </dsp:txBody>
      <dsp:txXfrm>
        <a:off x="2773101" y="1098607"/>
        <a:ext cx="1822277" cy="1851009"/>
      </dsp:txXfrm>
    </dsp:sp>
    <dsp:sp modelId="{4A68D9D2-5577-4626-8E11-D1AD1D22BC53}">
      <dsp:nvSpPr>
        <dsp:cNvPr id="0" name=""/>
        <dsp:cNvSpPr/>
      </dsp:nvSpPr>
      <dsp:spPr>
        <a:xfrm>
          <a:off x="4845639" y="1784089"/>
          <a:ext cx="410361" cy="4800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CA" sz="2000" kern="1200"/>
        </a:p>
      </dsp:txBody>
      <dsp:txXfrm>
        <a:off x="4845639" y="1880098"/>
        <a:ext cx="287253" cy="288026"/>
      </dsp:txXfrm>
    </dsp:sp>
    <dsp:sp modelId="{D9813A7C-8A82-4675-98F6-5264FAE1D8B5}">
      <dsp:nvSpPr>
        <dsp:cNvPr id="0" name=""/>
        <dsp:cNvSpPr/>
      </dsp:nvSpPr>
      <dsp:spPr>
        <a:xfrm>
          <a:off x="5426338" y="1041913"/>
          <a:ext cx="1935665" cy="1964397"/>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kern="1200" dirty="0" smtClean="0">
              <a:solidFill>
                <a:schemeClr val="bg1"/>
              </a:solidFill>
            </a:rPr>
            <a:t>La recherche d’une carrière en fonction de votre connaissance de vous-même</a:t>
          </a:r>
          <a:endParaRPr lang="fr-CA" sz="2000" kern="1200" dirty="0">
            <a:solidFill>
              <a:schemeClr val="bg1"/>
            </a:solidFill>
          </a:endParaRPr>
        </a:p>
      </dsp:txBody>
      <dsp:txXfrm>
        <a:off x="5483032" y="1098607"/>
        <a:ext cx="1822277" cy="18510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20CB3C-6967-4DAF-91BF-778B807A43AC}" type="datetimeFigureOut">
              <a:rPr lang="en-CA" smtClean="0"/>
              <a:t>28/08/2015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94B64A-1EEE-44A6-8C12-EA0DEB504705}" type="slidenum">
              <a:rPr lang="en-CA" smtClean="0"/>
              <a:t>‹#›</a:t>
            </a:fld>
            <a:endParaRPr lang="en-CA"/>
          </a:p>
        </p:txBody>
      </p:sp>
    </p:spTree>
    <p:extLst>
      <p:ext uri="{BB962C8B-B14F-4D97-AF65-F5344CB8AC3E}">
        <p14:creationId xmlns:p14="http://schemas.microsoft.com/office/powerpoint/2010/main" val="108854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FE6752B-0E89-41C2-87D3-D555201400D1}" type="slidenum">
              <a:rPr lang="en-CA" smtClean="0">
                <a:solidFill>
                  <a:prstClr val="black"/>
                </a:solidFill>
              </a:rPr>
              <a:pPr/>
              <a:t>19</a:t>
            </a:fld>
            <a:endParaRPr lang="fr-CA">
              <a:solidFill>
                <a:prstClr val="black"/>
              </a:solidFill>
            </a:endParaRPr>
          </a:p>
        </p:txBody>
      </p:sp>
    </p:spTree>
    <p:extLst>
      <p:ext uri="{BB962C8B-B14F-4D97-AF65-F5344CB8AC3E}">
        <p14:creationId xmlns:p14="http://schemas.microsoft.com/office/powerpoint/2010/main" val="46338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D78F6CC-BFAC-4D76-98E3-199DBD50C709}" type="datetime1">
              <a:rPr lang="en-CA" smtClean="0">
                <a:solidFill>
                  <a:prstClr val="white">
                    <a:tint val="75000"/>
                  </a:prstClr>
                </a:solidFill>
              </a:rPr>
              <a:pPr/>
              <a:t>28/08/2015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BCA61DA8-DF68-4594-9E9C-713694EF1BAD}"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59349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EA13E79-503B-4D60-AD02-7E2891959AB6}" type="datetime1">
              <a:rPr lang="en-CA" smtClean="0">
                <a:solidFill>
                  <a:prstClr val="white">
                    <a:tint val="75000"/>
                  </a:prstClr>
                </a:solidFill>
              </a:rPr>
              <a:pPr/>
              <a:t>28/08/2015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BCA61DA8-DF68-4594-9E9C-713694EF1BAD}"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346932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4A06B60-39F7-4DE3-8BA5-C8DFE31E176F}" type="datetime1">
              <a:rPr lang="en-CA" smtClean="0">
                <a:solidFill>
                  <a:prstClr val="white">
                    <a:tint val="75000"/>
                  </a:prstClr>
                </a:solidFill>
              </a:rPr>
              <a:pPr/>
              <a:t>28/08/2015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BCA61DA8-DF68-4594-9E9C-713694EF1BAD}"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26549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F560970-BF0A-4727-812C-448159AC3D13}" type="datetime1">
              <a:rPr lang="en-CA" smtClean="0">
                <a:solidFill>
                  <a:prstClr val="white">
                    <a:tint val="75000"/>
                  </a:prstClr>
                </a:solidFill>
              </a:rPr>
              <a:pPr/>
              <a:t>28/08/2015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BCA61DA8-DF68-4594-9E9C-713694EF1BAD}"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26010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281B17-12EF-4E72-807C-E15C50DDC6B6}" type="datetime1">
              <a:rPr lang="en-CA" smtClean="0">
                <a:solidFill>
                  <a:prstClr val="white">
                    <a:tint val="75000"/>
                  </a:prstClr>
                </a:solidFill>
              </a:rPr>
              <a:pPr/>
              <a:t>28/08/2015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BCA61DA8-DF68-4594-9E9C-713694EF1BAD}"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76813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2557187-927A-4D62-81BC-8E6C5257BB98}" type="datetime1">
              <a:rPr lang="en-CA" smtClean="0">
                <a:solidFill>
                  <a:prstClr val="white">
                    <a:tint val="75000"/>
                  </a:prstClr>
                </a:solidFill>
              </a:rPr>
              <a:pPr/>
              <a:t>28/08/2015</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endParaRPr lang="en-CA">
              <a:solidFill>
                <a:prstClr val="white">
                  <a:tint val="75000"/>
                </a:prstClr>
              </a:solidFill>
            </a:endParaRPr>
          </a:p>
        </p:txBody>
      </p:sp>
      <p:sp>
        <p:nvSpPr>
          <p:cNvPr id="7" name="Slide Number Placeholder 6"/>
          <p:cNvSpPr>
            <a:spLocks noGrp="1"/>
          </p:cNvSpPr>
          <p:nvPr>
            <p:ph type="sldNum" sz="quarter" idx="12"/>
          </p:nvPr>
        </p:nvSpPr>
        <p:spPr/>
        <p:txBody>
          <a:bodyPr/>
          <a:lstStyle/>
          <a:p>
            <a:fld id="{BCA61DA8-DF68-4594-9E9C-713694EF1BAD}"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09145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AE6FA39-2529-4976-9BC1-76BD7C50762C}" type="datetime1">
              <a:rPr lang="en-CA" smtClean="0">
                <a:solidFill>
                  <a:prstClr val="white">
                    <a:tint val="75000"/>
                  </a:prstClr>
                </a:solidFill>
              </a:rPr>
              <a:pPr/>
              <a:t>28/08/2015</a:t>
            </a:fld>
            <a:endParaRPr lang="en-CA">
              <a:solidFill>
                <a:prstClr val="white">
                  <a:tint val="75000"/>
                </a:prstClr>
              </a:solidFill>
            </a:endParaRPr>
          </a:p>
        </p:txBody>
      </p:sp>
      <p:sp>
        <p:nvSpPr>
          <p:cNvPr id="8" name="Footer Placeholder 7"/>
          <p:cNvSpPr>
            <a:spLocks noGrp="1"/>
          </p:cNvSpPr>
          <p:nvPr>
            <p:ph type="ftr" sz="quarter" idx="11"/>
          </p:nvPr>
        </p:nvSpPr>
        <p:spPr/>
        <p:txBody>
          <a:bodyPr/>
          <a:lstStyle/>
          <a:p>
            <a:endParaRPr lang="en-CA">
              <a:solidFill>
                <a:prstClr val="white">
                  <a:tint val="75000"/>
                </a:prstClr>
              </a:solidFill>
            </a:endParaRPr>
          </a:p>
        </p:txBody>
      </p:sp>
      <p:sp>
        <p:nvSpPr>
          <p:cNvPr id="9" name="Slide Number Placeholder 8"/>
          <p:cNvSpPr>
            <a:spLocks noGrp="1"/>
          </p:cNvSpPr>
          <p:nvPr>
            <p:ph type="sldNum" sz="quarter" idx="12"/>
          </p:nvPr>
        </p:nvSpPr>
        <p:spPr/>
        <p:txBody>
          <a:bodyPr/>
          <a:lstStyle/>
          <a:p>
            <a:fld id="{BCA61DA8-DF68-4594-9E9C-713694EF1BAD}"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67674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BE0740D-DC37-4467-A6B8-418DE11B0402}" type="datetime1">
              <a:rPr lang="en-CA" smtClean="0">
                <a:solidFill>
                  <a:prstClr val="white">
                    <a:tint val="75000"/>
                  </a:prstClr>
                </a:solidFill>
              </a:rPr>
              <a:pPr/>
              <a:t>28/08/2015</a:t>
            </a:fld>
            <a:endParaRPr lang="en-CA">
              <a:solidFill>
                <a:prstClr val="white">
                  <a:tint val="75000"/>
                </a:prstClr>
              </a:solidFill>
            </a:endParaRPr>
          </a:p>
        </p:txBody>
      </p:sp>
      <p:sp>
        <p:nvSpPr>
          <p:cNvPr id="4" name="Footer Placeholder 3"/>
          <p:cNvSpPr>
            <a:spLocks noGrp="1"/>
          </p:cNvSpPr>
          <p:nvPr>
            <p:ph type="ftr" sz="quarter" idx="11"/>
          </p:nvPr>
        </p:nvSpPr>
        <p:spPr/>
        <p:txBody>
          <a:bodyPr/>
          <a:lstStyle/>
          <a:p>
            <a:endParaRPr lang="en-CA">
              <a:solidFill>
                <a:prstClr val="white">
                  <a:tint val="75000"/>
                </a:prstClr>
              </a:solidFill>
            </a:endParaRPr>
          </a:p>
        </p:txBody>
      </p:sp>
      <p:sp>
        <p:nvSpPr>
          <p:cNvPr id="5" name="Slide Number Placeholder 4"/>
          <p:cNvSpPr>
            <a:spLocks noGrp="1"/>
          </p:cNvSpPr>
          <p:nvPr>
            <p:ph type="sldNum" sz="quarter" idx="12"/>
          </p:nvPr>
        </p:nvSpPr>
        <p:spPr/>
        <p:txBody>
          <a:bodyPr/>
          <a:lstStyle/>
          <a:p>
            <a:fld id="{BCA61DA8-DF68-4594-9E9C-713694EF1BAD}"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60112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2EA6C-0959-401D-ACD0-F854D1BEAFBD}" type="datetime1">
              <a:rPr lang="en-CA" smtClean="0">
                <a:solidFill>
                  <a:prstClr val="white">
                    <a:tint val="75000"/>
                  </a:prstClr>
                </a:solidFill>
              </a:rPr>
              <a:pPr/>
              <a:t>28/08/2015</a:t>
            </a:fld>
            <a:endParaRPr lang="en-CA">
              <a:solidFill>
                <a:prstClr val="white">
                  <a:tint val="75000"/>
                </a:prstClr>
              </a:solidFill>
            </a:endParaRPr>
          </a:p>
        </p:txBody>
      </p:sp>
      <p:sp>
        <p:nvSpPr>
          <p:cNvPr id="3" name="Footer Placeholder 2"/>
          <p:cNvSpPr>
            <a:spLocks noGrp="1"/>
          </p:cNvSpPr>
          <p:nvPr>
            <p:ph type="ftr" sz="quarter" idx="11"/>
          </p:nvPr>
        </p:nvSpPr>
        <p:spPr/>
        <p:txBody>
          <a:bodyPr/>
          <a:lstStyle/>
          <a:p>
            <a:endParaRPr lang="en-CA">
              <a:solidFill>
                <a:prstClr val="white">
                  <a:tint val="75000"/>
                </a:prstClr>
              </a:solidFill>
            </a:endParaRPr>
          </a:p>
        </p:txBody>
      </p:sp>
      <p:sp>
        <p:nvSpPr>
          <p:cNvPr id="4" name="Slide Number Placeholder 3"/>
          <p:cNvSpPr>
            <a:spLocks noGrp="1"/>
          </p:cNvSpPr>
          <p:nvPr>
            <p:ph type="sldNum" sz="quarter" idx="12"/>
          </p:nvPr>
        </p:nvSpPr>
        <p:spPr/>
        <p:txBody>
          <a:bodyPr/>
          <a:lstStyle/>
          <a:p>
            <a:fld id="{BCA61DA8-DF68-4594-9E9C-713694EF1BAD}"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31190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41D00-78EA-4FA6-95E6-54BBE9E08535}" type="datetime1">
              <a:rPr lang="en-CA" smtClean="0">
                <a:solidFill>
                  <a:prstClr val="white">
                    <a:tint val="75000"/>
                  </a:prstClr>
                </a:solidFill>
              </a:rPr>
              <a:pPr/>
              <a:t>28/08/2015</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endParaRPr lang="en-CA">
              <a:solidFill>
                <a:prstClr val="white">
                  <a:tint val="75000"/>
                </a:prstClr>
              </a:solidFill>
            </a:endParaRPr>
          </a:p>
        </p:txBody>
      </p:sp>
      <p:sp>
        <p:nvSpPr>
          <p:cNvPr id="7" name="Slide Number Placeholder 6"/>
          <p:cNvSpPr>
            <a:spLocks noGrp="1"/>
          </p:cNvSpPr>
          <p:nvPr>
            <p:ph type="sldNum" sz="quarter" idx="12"/>
          </p:nvPr>
        </p:nvSpPr>
        <p:spPr/>
        <p:txBody>
          <a:bodyPr/>
          <a:lstStyle/>
          <a:p>
            <a:fld id="{BCA61DA8-DF68-4594-9E9C-713694EF1BAD}"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95258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05D16-BA54-4897-AE86-2CE44454C44A}" type="datetime1">
              <a:rPr lang="en-CA" smtClean="0">
                <a:solidFill>
                  <a:prstClr val="white">
                    <a:tint val="75000"/>
                  </a:prstClr>
                </a:solidFill>
              </a:rPr>
              <a:pPr/>
              <a:t>28/08/2015</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endParaRPr lang="en-CA">
              <a:solidFill>
                <a:prstClr val="white">
                  <a:tint val="75000"/>
                </a:prstClr>
              </a:solidFill>
            </a:endParaRPr>
          </a:p>
        </p:txBody>
      </p:sp>
      <p:sp>
        <p:nvSpPr>
          <p:cNvPr id="7" name="Slide Number Placeholder 6"/>
          <p:cNvSpPr>
            <a:spLocks noGrp="1"/>
          </p:cNvSpPr>
          <p:nvPr>
            <p:ph type="sldNum" sz="quarter" idx="12"/>
          </p:nvPr>
        </p:nvSpPr>
        <p:spPr/>
        <p:txBody>
          <a:bodyPr/>
          <a:lstStyle/>
          <a:p>
            <a:fld id="{BCA61DA8-DF68-4594-9E9C-713694EF1BAD}"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52767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D3215-B011-4850-A141-33BE9AD4531B}" type="datetime1">
              <a:rPr lang="en-CA" smtClean="0">
                <a:solidFill>
                  <a:prstClr val="white">
                    <a:tint val="75000"/>
                  </a:prstClr>
                </a:solidFill>
              </a:rPr>
              <a:pPr/>
              <a:t>28/08/2015</a:t>
            </a:fld>
            <a:endParaRPr lang="en-CA">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61DA8-DF68-4594-9E9C-713694EF1BAD}"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6412288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ti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42.xml"/><Relationship Id="rId7" Type="http://schemas.openxmlformats.org/officeDocument/2006/relationships/diagramLayout" Target="../diagrams/layout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diagramData" Target="../diagrams/data1.xml"/><Relationship Id="rId5" Type="http://schemas.openxmlformats.org/officeDocument/2006/relationships/slideLayout" Target="../slideLayouts/slideLayout2.xml"/><Relationship Id="rId10" Type="http://schemas.microsoft.com/office/2007/relationships/diagramDrawing" Target="../diagrams/drawing1.xml"/><Relationship Id="rId4" Type="http://schemas.openxmlformats.org/officeDocument/2006/relationships/tags" Target="../tags/tag43.xml"/><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14.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Layout" Target="../slideLayouts/slideLayout2.xml"/><Relationship Id="rId4" Type="http://schemas.openxmlformats.org/officeDocument/2006/relationships/tags" Target="../tags/tag55.xml"/></Relationships>
</file>

<file path=ppt/slides/_rels/slide15.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8.jpe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1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9.wmf"/><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jpeg"/><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xml"/><Relationship Id="rId5" Type="http://schemas.openxmlformats.org/officeDocument/2006/relationships/tags" Target="../tags/tag23.xml"/><Relationship Id="rId4"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jpeg"/><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9.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6.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683568" y="4221088"/>
            <a:ext cx="7848872" cy="1752600"/>
          </a:xfrm>
        </p:spPr>
        <p:txBody>
          <a:bodyPr>
            <a:noAutofit/>
          </a:bodyPr>
          <a:lstStyle/>
          <a:p>
            <a:r>
              <a:rPr lang="en-CA" sz="6600" dirty="0" smtClean="0">
                <a:solidFill>
                  <a:srgbClr val="0D5EFF"/>
                </a:solidFill>
                <a:latin typeface="Chiller" panose="04020404031007020602" pitchFamily="82" charset="0"/>
              </a:rPr>
              <a:t>Partie 3 : Explorer différentes carrières</a:t>
            </a:r>
            <a:endParaRPr lang="fr-CA" sz="6600" dirty="0">
              <a:solidFill>
                <a:srgbClr val="0D5EFF"/>
              </a:solidFill>
              <a:latin typeface="Chiller" panose="04020404031007020602" pitchFamily="82" charset="0"/>
            </a:endParaRPr>
          </a:p>
        </p:txBody>
      </p:sp>
      <p:sp>
        <p:nvSpPr>
          <p:cNvPr id="4" name="TextBox 3"/>
          <p:cNvSpPr txBox="1"/>
          <p:nvPr>
            <p:custDataLst>
              <p:tags r:id="rId2"/>
            </p:custDataLst>
          </p:nvPr>
        </p:nvSpPr>
        <p:spPr>
          <a:xfrm>
            <a:off x="6156176" y="6469196"/>
            <a:ext cx="2901820" cy="369332"/>
          </a:xfrm>
          <a:prstGeom prst="rect">
            <a:avLst/>
          </a:prstGeom>
          <a:noFill/>
        </p:spPr>
        <p:txBody>
          <a:bodyPr wrap="none" rtlCol="0">
            <a:spAutoFit/>
          </a:bodyPr>
          <a:lstStyle/>
          <a:p>
            <a:r>
              <a:rPr dirty="0">
                <a:solidFill>
                  <a:prstClr val="white"/>
                </a:solidFill>
              </a:rPr>
              <a:t>Créé par Stephanie Dupley</a:t>
            </a:r>
            <a:endParaRPr lang="fr-CA" dirty="0">
              <a:solidFill>
                <a:prstClr val="white"/>
              </a:solidFill>
            </a:endParaRPr>
          </a:p>
        </p:txBody>
      </p:sp>
      <p:sp>
        <p:nvSpPr>
          <p:cNvPr id="2" name="Slide Number Placeholder 1"/>
          <p:cNvSpPr>
            <a:spLocks noGrp="1"/>
          </p:cNvSpPr>
          <p:nvPr>
            <p:ph type="sldNum" sz="quarter" idx="12"/>
            <p:custDataLst>
              <p:tags r:id="rId3"/>
            </p:custDataLst>
          </p:nvPr>
        </p:nvSpPr>
        <p:spPr/>
        <p:txBody>
          <a:bodyPr/>
          <a:lstStyle/>
          <a:p>
            <a:fld id="{916D1DEC-539C-4A14-8D0C-3899913686ED}" type="slidenum">
              <a:rPr lang="en-CA" smtClean="0">
                <a:solidFill>
                  <a:prstClr val="white">
                    <a:tint val="75000"/>
                  </a:prstClr>
                </a:solidFill>
              </a:rPr>
              <a:pPr/>
              <a:t>1</a:t>
            </a:fld>
            <a:endParaRPr lang="fr-CA">
              <a:solidFill>
                <a:prstClr val="white">
                  <a:tint val="75000"/>
                </a:prstClr>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680" y="830188"/>
            <a:ext cx="8305800" cy="3390900"/>
          </a:xfrm>
          <a:prstGeom prst="rect">
            <a:avLst/>
          </a:prstGeom>
        </p:spPr>
      </p:pic>
    </p:spTree>
    <p:extLst>
      <p:ext uri="{BB962C8B-B14F-4D97-AF65-F5344CB8AC3E}">
        <p14:creationId xmlns:p14="http://schemas.microsoft.com/office/powerpoint/2010/main" val="1316655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dupley\Desktop\pictures\iStock_000038361616Medium.jpg"/>
          <p:cNvPicPr>
            <a:picLocks noChangeAspect="1" noChangeArrowheads="1"/>
          </p:cNvPicPr>
          <p:nvPr>
            <p:custDataLst>
              <p:tags r:id="rId1"/>
            </p:custDataLst>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091992" y="0"/>
            <a:ext cx="6768752" cy="6715225"/>
          </a:xfrm>
          <a:prstGeom prst="rect">
            <a:avLst/>
          </a:prstGeom>
          <a:noFill/>
          <a:effectLst>
            <a:glow>
              <a:schemeClr val="accent1"/>
            </a:glow>
            <a:softEdge rad="254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263900" y="1916832"/>
            <a:ext cx="8424936" cy="1584176"/>
          </a:xfrm>
        </p:spPr>
        <p:txBody>
          <a:bodyPr>
            <a:noAutofit/>
          </a:bodyPr>
          <a:lstStyle/>
          <a:p>
            <a:r>
              <a:rPr lang="en-CA" sz="10000" b="1" dirty="0" smtClean="0">
                <a:ln w="25400">
                  <a:solidFill>
                    <a:schemeClr val="bg1"/>
                  </a:solidFill>
                </a:ln>
                <a:effectLst>
                  <a:glow rad="152400">
                    <a:schemeClr val="bg1"/>
                  </a:glow>
                </a:effectLst>
                <a:latin typeface="Aharoni" panose="02010803020104030203" pitchFamily="2" charset="-79"/>
              </a:rPr>
              <a:t>Des tonnes de carrières</a:t>
            </a:r>
            <a:r>
              <a:rPr lang="en-CA" sz="10000" dirty="0" smtClean="0">
                <a:ln w="25400">
                  <a:solidFill>
                    <a:schemeClr val="bg1"/>
                  </a:solidFill>
                </a:ln>
                <a:effectLst>
                  <a:glow rad="152400">
                    <a:schemeClr val="bg1"/>
                  </a:glow>
                </a:effectLst>
                <a:latin typeface="Aharoni" panose="02010803020104030203" pitchFamily="2" charset="-79"/>
              </a:rPr>
              <a:t>! </a:t>
            </a:r>
            <a:endParaRPr lang="fr-CA" sz="10000" dirty="0">
              <a:ln w="25400">
                <a:solidFill>
                  <a:schemeClr val="bg1"/>
                </a:solidFill>
              </a:ln>
              <a:effectLst>
                <a:glow rad="152400">
                  <a:schemeClr val="bg1"/>
                </a:glow>
              </a:effectLst>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custDataLst>
              <p:tags r:id="rId3"/>
            </p:custDataLst>
          </p:nvPr>
        </p:nvSpPr>
        <p:spPr/>
        <p:txBody>
          <a:bodyPr/>
          <a:lstStyle/>
          <a:p>
            <a:fld id="{916D1DEC-539C-4A14-8D0C-3899913686ED}" type="slidenum">
              <a:rPr lang="en-CA" smtClean="0">
                <a:solidFill>
                  <a:prstClr val="white">
                    <a:tint val="75000"/>
                  </a:prstClr>
                </a:solidFill>
              </a:rPr>
              <a:pPr/>
              <a:t>10</a:t>
            </a:fld>
            <a:endParaRPr lang="fr-CA">
              <a:solidFill>
                <a:prstClr val="white">
                  <a:tint val="75000"/>
                </a:prstClr>
              </a:solidFill>
            </a:endParaRPr>
          </a:p>
        </p:txBody>
      </p:sp>
    </p:spTree>
    <p:extLst>
      <p:ext uri="{BB962C8B-B14F-4D97-AF65-F5344CB8AC3E}">
        <p14:creationId xmlns:p14="http://schemas.microsoft.com/office/powerpoint/2010/main" val="2069089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9552" y="332656"/>
            <a:ext cx="8229600" cy="1143000"/>
          </a:xfrm>
        </p:spPr>
        <p:txBody>
          <a:bodyPr>
            <a:normAutofit/>
          </a:bodyPr>
          <a:lstStyle/>
          <a:p>
            <a:r>
              <a:rPr lang="en-CA" sz="5400" dirty="0" smtClean="0">
                <a:solidFill>
                  <a:schemeClr val="accent5">
                    <a:lumMod val="20000"/>
                    <a:lumOff val="80000"/>
                  </a:schemeClr>
                </a:solidFill>
                <a:latin typeface="Chiller" panose="04020404031007020602" pitchFamily="82" charset="0"/>
              </a:rPr>
              <a:t>Cette fois, c’est personnel...</a:t>
            </a:r>
            <a:endParaRPr lang="fr-CA" sz="5400" dirty="0">
              <a:solidFill>
                <a:schemeClr val="accent5">
                  <a:lumMod val="20000"/>
                  <a:lumOff val="80000"/>
                </a:schemeClr>
              </a:solidFill>
              <a:latin typeface="Chiller" panose="04020404031007020602" pitchFamily="82" charset="0"/>
            </a:endParaRPr>
          </a:p>
        </p:txBody>
      </p:sp>
      <p:sp>
        <p:nvSpPr>
          <p:cNvPr id="3" name="Content Placeholder 2"/>
          <p:cNvSpPr>
            <a:spLocks noGrp="1"/>
          </p:cNvSpPr>
          <p:nvPr>
            <p:ph idx="1"/>
            <p:custDataLst>
              <p:tags r:id="rId2"/>
            </p:custDataLst>
          </p:nvPr>
        </p:nvSpPr>
        <p:spPr/>
        <p:txBody>
          <a:bodyPr/>
          <a:lstStyle/>
          <a:p>
            <a:pPr marL="0" indent="0" algn="ctr">
              <a:buNone/>
            </a:pPr>
            <a:r>
              <a:rPr lang="en-CA" sz="2400" dirty="0" smtClean="0">
                <a:solidFill>
                  <a:schemeClr val="accent5"/>
                </a:solidFill>
              </a:rPr>
              <a:t>Nous allons maintenant commencer à personnaliser votre recherche pour trouver les options de carrière qui vous conviennent le mieux.</a:t>
            </a:r>
          </a:p>
          <a:p>
            <a:pPr marL="0" indent="0" algn="ctr">
              <a:buNone/>
            </a:pPr>
            <a:endParaRPr lang="fr-CA" sz="2400" dirty="0">
              <a:solidFill>
                <a:schemeClr val="accent5"/>
              </a:solidFill>
            </a:endParaRPr>
          </a:p>
          <a:p>
            <a:pPr marL="0" indent="0" algn="ctr">
              <a:buNone/>
            </a:pPr>
            <a:r>
              <a:rPr lang="en-CA" sz="2400" dirty="0" smtClean="0">
                <a:solidFill>
                  <a:schemeClr val="accent5"/>
                </a:solidFill>
              </a:rPr>
              <a:t>Tout d’abord, nous devons déterminer quelle influence aura votre connaissance de vous sur votre carrière et vos recherches</a:t>
            </a:r>
            <a:r>
              <a:rPr lang="en-CA" dirty="0" smtClean="0">
                <a:solidFill>
                  <a:schemeClr val="accent5"/>
                </a:solidFill>
              </a:rPr>
              <a:t>.</a:t>
            </a:r>
          </a:p>
          <a:p>
            <a:pPr marL="0" indent="0">
              <a:buNone/>
            </a:pPr>
            <a:endParaRPr lang="fr-CA" dirty="0"/>
          </a:p>
          <a:p>
            <a:pPr marL="0" indent="0">
              <a:buNone/>
            </a:pPr>
            <a:endParaRPr lang="fr-CA" dirty="0"/>
          </a:p>
        </p:txBody>
      </p:sp>
      <p:graphicFrame>
        <p:nvGraphicFramePr>
          <p:cNvPr id="4" name="Diagram 3"/>
          <p:cNvGraphicFramePr/>
          <p:nvPr>
            <p:custDataLst>
              <p:tags r:id="rId3"/>
            </p:custDataLst>
            <p:extLst>
              <p:ext uri="{D42A27DB-BD31-4B8C-83A1-F6EECF244321}">
                <p14:modId xmlns:p14="http://schemas.microsoft.com/office/powerpoint/2010/main" val="3565496621"/>
              </p:ext>
            </p:extLst>
          </p:nvPr>
        </p:nvGraphicFramePr>
        <p:xfrm>
          <a:off x="971600" y="3573016"/>
          <a:ext cx="7368480" cy="4048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Slide Number Placeholder 4"/>
          <p:cNvSpPr>
            <a:spLocks noGrp="1"/>
          </p:cNvSpPr>
          <p:nvPr>
            <p:ph type="sldNum" sz="quarter" idx="12"/>
            <p:custDataLst>
              <p:tags r:id="rId4"/>
            </p:custDataLst>
          </p:nvPr>
        </p:nvSpPr>
        <p:spPr/>
        <p:txBody>
          <a:bodyPr/>
          <a:lstStyle/>
          <a:p>
            <a:fld id="{916D1DEC-539C-4A14-8D0C-3899913686ED}" type="slidenum">
              <a:rPr lang="en-CA" smtClean="0">
                <a:solidFill>
                  <a:prstClr val="white">
                    <a:tint val="75000"/>
                  </a:prstClr>
                </a:solidFill>
              </a:rPr>
              <a:pPr/>
              <a:t>11</a:t>
            </a:fld>
            <a:endParaRPr lang="fr-CA">
              <a:solidFill>
                <a:prstClr val="white">
                  <a:tint val="75000"/>
                </a:prstClr>
              </a:solidFill>
            </a:endParaRPr>
          </a:p>
        </p:txBody>
      </p:sp>
    </p:spTree>
    <p:extLst>
      <p:ext uri="{BB962C8B-B14F-4D97-AF65-F5344CB8AC3E}">
        <p14:creationId xmlns:p14="http://schemas.microsoft.com/office/powerpoint/2010/main" val="3687021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7544" y="0"/>
            <a:ext cx="8229600" cy="1143000"/>
          </a:xfrm>
        </p:spPr>
        <p:txBody>
          <a:bodyPr>
            <a:normAutofit/>
          </a:bodyPr>
          <a:lstStyle/>
          <a:p>
            <a:r>
              <a:rPr lang="en-CA" sz="4800" dirty="0" smtClean="0">
                <a:solidFill>
                  <a:schemeClr val="accent3">
                    <a:lumMod val="40000"/>
                    <a:lumOff val="60000"/>
                  </a:schemeClr>
                </a:solidFill>
                <a:latin typeface="Chiller" panose="04020404031007020602" pitchFamily="82" charset="0"/>
              </a:rPr>
              <a:t>Qu’est-ce que ça veut dire?</a:t>
            </a:r>
            <a:endParaRPr lang="fr-CA" sz="4800" dirty="0">
              <a:solidFill>
                <a:schemeClr val="accent3">
                  <a:lumMod val="40000"/>
                  <a:lumOff val="60000"/>
                </a:schemeClr>
              </a:solidFill>
              <a:latin typeface="Chiller" panose="04020404031007020602" pitchFamily="82" charset="0"/>
            </a:endParaRPr>
          </a:p>
        </p:txBody>
      </p:sp>
      <p:sp>
        <p:nvSpPr>
          <p:cNvPr id="3" name="Content Placeholder 2"/>
          <p:cNvSpPr>
            <a:spLocks noGrp="1"/>
          </p:cNvSpPr>
          <p:nvPr>
            <p:ph idx="1"/>
            <p:custDataLst>
              <p:tags r:id="rId2"/>
            </p:custDataLst>
          </p:nvPr>
        </p:nvSpPr>
        <p:spPr>
          <a:xfrm>
            <a:off x="539552" y="908721"/>
            <a:ext cx="8229600" cy="1368151"/>
          </a:xfrm>
        </p:spPr>
        <p:txBody>
          <a:bodyPr>
            <a:normAutofit fontScale="92500" lnSpcReduction="10000"/>
          </a:bodyPr>
          <a:lstStyle/>
          <a:p>
            <a:pPr marL="0" indent="0" algn="ctr">
              <a:buNone/>
            </a:pPr>
            <a:r>
              <a:rPr lang="en-CA" sz="2400" dirty="0" smtClean="0">
                <a:solidFill>
                  <a:schemeClr val="accent1">
                    <a:lumMod val="40000"/>
                    <a:lumOff val="60000"/>
                  </a:schemeClr>
                </a:solidFill>
              </a:rPr>
              <a:t>Ce que vous savez sur vous-même donne des indices sur les carrières qui vous conviendraient le mieux. Il peut s’agir d’indices à propos de vos préférences en matière de milieu de travail, d’activités que vous aimeriez faire, de secteurs dans lesquels vous pourriez exceller, etc.</a:t>
            </a:r>
          </a:p>
          <a:p>
            <a:pPr marL="0" indent="0">
              <a:buNone/>
            </a:pPr>
            <a:endParaRPr lang="fr-CA" sz="2800" dirty="0"/>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1408021962"/>
              </p:ext>
            </p:extLst>
          </p:nvPr>
        </p:nvGraphicFramePr>
        <p:xfrm>
          <a:off x="467544" y="2276872"/>
          <a:ext cx="8136904" cy="4449943"/>
        </p:xfrm>
        <a:graphic>
          <a:graphicData uri="http://schemas.openxmlformats.org/drawingml/2006/table">
            <a:tbl>
              <a:tblPr firstRow="1" bandRow="1">
                <a:tableStyleId>{F5AB1C69-6EDB-4FF4-983F-18BD219EF322}</a:tableStyleId>
              </a:tblPr>
              <a:tblGrid>
                <a:gridCol w="2808312"/>
                <a:gridCol w="5328592"/>
              </a:tblGrid>
              <a:tr h="485061">
                <a:tc>
                  <a:txBody>
                    <a:bodyPr/>
                    <a:lstStyle/>
                    <a:p>
                      <a:pPr algn="ctr"/>
                      <a:r>
                        <a:rPr lang="en-CA" sz="2200" dirty="0" smtClean="0"/>
                        <a:t>Connaissance de soi</a:t>
                      </a:r>
                      <a:endParaRPr lang="fr-CA" sz="2200" dirty="0"/>
                    </a:p>
                  </a:txBody>
                  <a:tcPr/>
                </a:tc>
                <a:tc>
                  <a:txBody>
                    <a:bodyPr/>
                    <a:lstStyle/>
                    <a:p>
                      <a:pPr algn="ctr"/>
                      <a:r>
                        <a:rPr lang="en-CA" sz="2200" dirty="0" smtClean="0"/>
                        <a:t>Indices pour le choix de ma carrière</a:t>
                      </a:r>
                      <a:endParaRPr lang="fr-CA" sz="2200" dirty="0"/>
                    </a:p>
                  </a:txBody>
                  <a:tcPr/>
                </a:tc>
              </a:tr>
              <a:tr h="1094386">
                <a:tc>
                  <a:txBody>
                    <a:bodyPr/>
                    <a:lstStyle/>
                    <a:p>
                      <a:r>
                        <a:rPr lang="en-CA" sz="1600" dirty="0" smtClean="0"/>
                        <a:t>Je travaille mieux individuellement qu’en groupe :</a:t>
                      </a:r>
                      <a:endParaRPr lang="fr-CA" sz="1600" dirty="0"/>
                    </a:p>
                  </a:txBody>
                  <a:tcPr/>
                </a:tc>
                <a:tc>
                  <a:txBody>
                    <a:bodyPr/>
                    <a:lstStyle/>
                    <a:p>
                      <a:r>
                        <a:rPr lang="en-CA" sz="1600" dirty="0" err="1" smtClean="0"/>
                        <a:t>J’excellerais</a:t>
                      </a:r>
                      <a:r>
                        <a:rPr lang="en-CA" sz="1600" dirty="0" smtClean="0"/>
                        <a:t> dans une profession qui me permettrait d’être autonome.</a:t>
                      </a:r>
                      <a:endParaRPr lang="fr-CA" sz="1600" dirty="0"/>
                    </a:p>
                  </a:txBody>
                  <a:tcPr/>
                </a:tc>
              </a:tr>
              <a:tr h="1196040">
                <a:tc>
                  <a:txBody>
                    <a:bodyPr/>
                    <a:lstStyle/>
                    <a:p>
                      <a:r>
                        <a:rPr lang="en-CA" sz="1600" dirty="0" smtClean="0"/>
                        <a:t>J’aime jouer avec mon chien :</a:t>
                      </a:r>
                      <a:endParaRPr lang="fr-CA" sz="1600" dirty="0"/>
                    </a:p>
                  </a:txBody>
                  <a:tcPr/>
                </a:tc>
                <a:tc>
                  <a:txBody>
                    <a:bodyPr/>
                    <a:lstStyle/>
                    <a:p>
                      <a:r>
                        <a:rPr lang="en-CA" sz="1600" dirty="0" smtClean="0"/>
                        <a:t>Je pourrais aimer exercer un métier qui me permettrait de côtoyer des animaux ou d’avoir assez de temps libre à passer avec mon chien.</a:t>
                      </a:r>
                      <a:endParaRPr lang="fr-CA" sz="1600" dirty="0"/>
                    </a:p>
                  </a:txBody>
                  <a:tcPr/>
                </a:tc>
              </a:tr>
              <a:tr h="837228">
                <a:tc>
                  <a:txBody>
                    <a:bodyPr/>
                    <a:lstStyle/>
                    <a:p>
                      <a:r>
                        <a:rPr lang="en-CA" sz="1600" dirty="0" smtClean="0"/>
                        <a:t>Aider ma communauté est important pour moi :</a:t>
                      </a:r>
                      <a:endParaRPr lang="fr-CA" sz="1600" dirty="0"/>
                    </a:p>
                  </a:txBody>
                  <a:tcPr/>
                </a:tc>
                <a:tc>
                  <a:txBody>
                    <a:bodyPr/>
                    <a:lstStyle/>
                    <a:p>
                      <a:r>
                        <a:rPr lang="en-CA" sz="1600" dirty="0" smtClean="0"/>
                        <a:t>Je pourrais être intéressé par une profession qui me permet d’aider les autres, peut-être dans le secteur sans but lucratif.</a:t>
                      </a:r>
                      <a:endParaRPr lang="fr-CA" sz="1600" dirty="0"/>
                    </a:p>
                  </a:txBody>
                  <a:tcPr/>
                </a:tc>
              </a:tr>
              <a:tr h="837228">
                <a:tc>
                  <a:txBody>
                    <a:bodyPr/>
                    <a:lstStyle/>
                    <a:p>
                      <a:r>
                        <a:rPr lang="en-CA" sz="1600" dirty="0" smtClean="0"/>
                        <a:t>Je suis toujours plus heureux quand je peux créer quelque chose :</a:t>
                      </a:r>
                      <a:endParaRPr lang="fr-CA" sz="1600" dirty="0"/>
                    </a:p>
                  </a:txBody>
                  <a:tcPr/>
                </a:tc>
                <a:tc>
                  <a:txBody>
                    <a:bodyPr/>
                    <a:lstStyle/>
                    <a:p>
                      <a:r>
                        <a:rPr lang="en-CA" sz="1600" dirty="0" smtClean="0"/>
                        <a:t>Je devrais considérer des carrières qui me permettent d’être créatif.</a:t>
                      </a:r>
                      <a:endParaRPr lang="fr-CA" sz="1600" dirty="0"/>
                    </a:p>
                  </a:txBody>
                  <a:tcPr/>
                </a:tc>
              </a:tr>
            </a:tbl>
          </a:graphicData>
        </a:graphic>
      </p:graphicFrame>
      <p:sp>
        <p:nvSpPr>
          <p:cNvPr id="5" name="Slide Number Placeholder 4"/>
          <p:cNvSpPr>
            <a:spLocks noGrp="1"/>
          </p:cNvSpPr>
          <p:nvPr>
            <p:ph type="sldNum" sz="quarter" idx="12"/>
            <p:custDataLst>
              <p:tags r:id="rId4"/>
            </p:custDataLst>
          </p:nvPr>
        </p:nvSpPr>
        <p:spPr/>
        <p:txBody>
          <a:bodyPr/>
          <a:lstStyle/>
          <a:p>
            <a:fld id="{916D1DEC-539C-4A14-8D0C-3899913686ED}" type="slidenum">
              <a:rPr lang="en-CA" smtClean="0">
                <a:solidFill>
                  <a:prstClr val="white">
                    <a:tint val="75000"/>
                  </a:prstClr>
                </a:solidFill>
              </a:rPr>
              <a:pPr/>
              <a:t>12</a:t>
            </a:fld>
            <a:endParaRPr lang="fr-CA">
              <a:solidFill>
                <a:prstClr val="white">
                  <a:tint val="75000"/>
                </a:prstClr>
              </a:solidFill>
            </a:endParaRPr>
          </a:p>
        </p:txBody>
      </p:sp>
    </p:spTree>
    <p:extLst>
      <p:ext uri="{BB962C8B-B14F-4D97-AF65-F5344CB8AC3E}">
        <p14:creationId xmlns:p14="http://schemas.microsoft.com/office/powerpoint/2010/main" val="2114286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custDataLst>
              <p:tags r:id="rId1"/>
            </p:custDataLst>
            <p:extLst>
              <p:ext uri="{D42A27DB-BD31-4B8C-83A1-F6EECF244321}">
                <p14:modId xmlns:p14="http://schemas.microsoft.com/office/powerpoint/2010/main" val="3474429627"/>
              </p:ext>
            </p:extLst>
          </p:nvPr>
        </p:nvGraphicFramePr>
        <p:xfrm>
          <a:off x="2196000" y="475200"/>
          <a:ext cx="6751319" cy="6089904"/>
        </p:xfrm>
        <a:graphic>
          <a:graphicData uri="http://schemas.openxmlformats.org/drawingml/2006/table">
            <a:tbl>
              <a:tblPr firstRow="1" firstCol="1" bandRow="1">
                <a:tableStyleId>{5C22544A-7EE6-4342-B048-85BDC9FD1C3A}</a:tableStyleId>
              </a:tblPr>
              <a:tblGrid>
                <a:gridCol w="1151864"/>
                <a:gridCol w="1638918"/>
                <a:gridCol w="3960537"/>
              </a:tblGrid>
              <a:tr h="0">
                <a:tc>
                  <a:txBody>
                    <a:bodyPr/>
                    <a:lstStyle/>
                    <a:p>
                      <a:pPr algn="ctr">
                        <a:spcAft>
                          <a:spcPts val="0"/>
                        </a:spcAft>
                      </a:pPr>
                      <a:r>
                        <a:rPr lang="en-CA" sz="1200" dirty="0">
                          <a:effectLst/>
                        </a:rPr>
                        <a:t>Connaissance de soi</a:t>
                      </a:r>
                      <a:endParaRPr lang="fr-CA" sz="1200" dirty="0">
                        <a:effectLst/>
                        <a:latin typeface="Times New Roman"/>
                        <a:ea typeface="Calibri"/>
                        <a:cs typeface="Times New Roman"/>
                      </a:endParaRPr>
                    </a:p>
                  </a:txBody>
                  <a:tcPr marL="68580" marR="68580" marT="0" marB="0"/>
                </a:tc>
                <a:tc>
                  <a:txBody>
                    <a:bodyPr/>
                    <a:lstStyle/>
                    <a:p>
                      <a:pPr algn="ctr">
                        <a:spcAft>
                          <a:spcPts val="0"/>
                        </a:spcAft>
                      </a:pPr>
                      <a:r>
                        <a:rPr lang="en-CA" sz="1400">
                          <a:effectLst/>
                        </a:rPr>
                        <a:t>Renseignements</a:t>
                      </a:r>
                      <a:endParaRPr lang="fr-CA" sz="1400">
                        <a:effectLst/>
                        <a:latin typeface="Times New Roman"/>
                        <a:ea typeface="Calibri"/>
                        <a:cs typeface="Times New Roman"/>
                      </a:endParaRPr>
                    </a:p>
                  </a:txBody>
                  <a:tcPr marL="68580" marR="68580" marT="0" marB="0"/>
                </a:tc>
                <a:tc>
                  <a:txBody>
                    <a:bodyPr/>
                    <a:lstStyle/>
                    <a:p>
                      <a:pPr algn="ctr">
                        <a:spcAft>
                          <a:spcPts val="0"/>
                        </a:spcAft>
                      </a:pPr>
                      <a:r>
                        <a:rPr lang="en-CA" sz="1400" dirty="0">
                          <a:effectLst/>
                        </a:rPr>
                        <a:t>Indices pour le choix de ma carrière</a:t>
                      </a:r>
                      <a:endParaRPr lang="fr-CA" sz="1400" dirty="0">
                        <a:effectLst/>
                        <a:latin typeface="Times New Roman"/>
                        <a:ea typeface="Calibri"/>
                        <a:cs typeface="Times New Roman"/>
                      </a:endParaRPr>
                    </a:p>
                  </a:txBody>
                  <a:tcPr marL="68580" marR="68580" marT="0" marB="0"/>
                </a:tc>
              </a:tr>
              <a:tr h="0">
                <a:tc>
                  <a:txBody>
                    <a:bodyPr/>
                    <a:lstStyle/>
                    <a:p>
                      <a:pPr>
                        <a:spcAft>
                          <a:spcPts val="0"/>
                        </a:spcAft>
                      </a:pPr>
                      <a:r>
                        <a:rPr lang="en-CA" sz="1200" dirty="0">
                          <a:effectLst/>
                        </a:rPr>
                        <a:t>Goûts et</a:t>
                      </a:r>
                    </a:p>
                    <a:p>
                      <a:pPr>
                        <a:spcAft>
                          <a:spcPts val="0"/>
                        </a:spcAft>
                      </a:pPr>
                      <a:r>
                        <a:rPr lang="en-CA" sz="1200" dirty="0" smtClean="0">
                          <a:effectLst/>
                        </a:rPr>
                        <a:t>intérêts</a:t>
                      </a:r>
                      <a:endParaRPr lang="fr-CA" sz="1200" dirty="0">
                        <a:effectLst/>
                        <a:latin typeface="Times New Roman"/>
                        <a:ea typeface="Calibri"/>
                        <a:cs typeface="Times New Roman"/>
                      </a:endParaRPr>
                    </a:p>
                  </a:txBody>
                  <a:tcPr marL="68580" marR="68580" marT="0" marB="0"/>
                </a:tc>
                <a:tc>
                  <a:txBody>
                    <a:bodyPr/>
                    <a:lstStyle/>
                    <a:p>
                      <a:pPr>
                        <a:spcAft>
                          <a:spcPts val="0"/>
                        </a:spcAft>
                      </a:pPr>
                      <a:r>
                        <a:rPr lang="en-CA" sz="1200" dirty="0">
                          <a:effectLst/>
                        </a:rPr>
                        <a:t>Les </a:t>
                      </a:r>
                      <a:r>
                        <a:rPr lang="en-CA" sz="1200" dirty="0" err="1">
                          <a:effectLst/>
                        </a:rPr>
                        <a:t>jeux</a:t>
                      </a:r>
                      <a:r>
                        <a:rPr lang="en-CA" sz="1200" dirty="0">
                          <a:effectLst/>
                        </a:rPr>
                        <a:t> </a:t>
                      </a:r>
                      <a:r>
                        <a:rPr lang="en-CA" sz="1200" dirty="0" err="1">
                          <a:effectLst/>
                        </a:rPr>
                        <a:t>vidéo</a:t>
                      </a:r>
                      <a:r>
                        <a:rPr lang="en-CA" sz="1200" dirty="0">
                          <a:effectLst/>
                        </a:rPr>
                        <a:t>, faire du </a:t>
                      </a:r>
                      <a:r>
                        <a:rPr lang="en-CA" sz="1200" dirty="0" err="1">
                          <a:effectLst/>
                        </a:rPr>
                        <a:t>canot</a:t>
                      </a:r>
                      <a:r>
                        <a:rPr lang="en-CA" sz="1200" dirty="0">
                          <a:effectLst/>
                        </a:rPr>
                        <a:t>, passer du temps avec </a:t>
                      </a:r>
                      <a:r>
                        <a:rPr lang="en-CA" sz="1200" dirty="0" err="1">
                          <a:effectLst/>
                        </a:rPr>
                        <a:t>mes</a:t>
                      </a:r>
                      <a:r>
                        <a:rPr lang="en-CA" sz="1200" dirty="0">
                          <a:effectLst/>
                        </a:rPr>
                        <a:t> </a:t>
                      </a:r>
                      <a:r>
                        <a:rPr lang="en-CA" sz="1200" dirty="0" err="1">
                          <a:effectLst/>
                        </a:rPr>
                        <a:t>amis</a:t>
                      </a:r>
                      <a:endParaRPr lang="fr-CA" sz="1200" dirty="0">
                        <a:effectLst/>
                        <a:latin typeface="Times New Roman"/>
                        <a:ea typeface="Calibri"/>
                        <a:cs typeface="Times New Roman"/>
                      </a:endParaRPr>
                    </a:p>
                  </a:txBody>
                  <a:tcPr marL="68580" marR="68580" marT="0" marB="0"/>
                </a:tc>
                <a:tc>
                  <a:txBody>
                    <a:bodyPr/>
                    <a:lstStyle/>
                    <a:p>
                      <a:pPr>
                        <a:spcAft>
                          <a:spcPts val="0"/>
                        </a:spcAft>
                      </a:pPr>
                      <a:r>
                        <a:rPr lang="en-CA" sz="1200" dirty="0">
                          <a:effectLst/>
                        </a:rPr>
                        <a:t>Des professions qui demandent de résoudre des problèmes, d’avoir une bonne coordination œil-main, de faire de l’activité physique, de travailler avec des gens</a:t>
                      </a:r>
                      <a:endParaRPr lang="fr-CA" sz="1200" dirty="0">
                        <a:effectLst/>
                        <a:latin typeface="Times New Roman"/>
                        <a:ea typeface="Calibri"/>
                        <a:cs typeface="Times New Roman"/>
                      </a:endParaRPr>
                    </a:p>
                  </a:txBody>
                  <a:tcPr marL="68580" marR="68580" marT="0" marB="0"/>
                </a:tc>
              </a:tr>
              <a:tr h="0">
                <a:tc>
                  <a:txBody>
                    <a:bodyPr/>
                    <a:lstStyle/>
                    <a:p>
                      <a:pPr>
                        <a:spcAft>
                          <a:spcPts val="0"/>
                        </a:spcAft>
                      </a:pPr>
                      <a:r>
                        <a:rPr lang="en-CA" sz="1200">
                          <a:effectLst/>
                        </a:rPr>
                        <a:t>Ce que je n’aime pas</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L’histoire, les tâches ménagères, rester assise durant les cours</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dirty="0" err="1">
                          <a:effectLst/>
                        </a:rPr>
                        <a:t>Éviter</a:t>
                      </a:r>
                      <a:r>
                        <a:rPr lang="en-CA" sz="1200" dirty="0">
                          <a:effectLst/>
                        </a:rPr>
                        <a:t> les professions qui exigent de </a:t>
                      </a:r>
                      <a:r>
                        <a:rPr lang="en-CA" sz="1200" dirty="0" err="1">
                          <a:effectLst/>
                        </a:rPr>
                        <a:t>rester</a:t>
                      </a:r>
                      <a:r>
                        <a:rPr lang="en-CA" sz="1200" dirty="0">
                          <a:effectLst/>
                        </a:rPr>
                        <a:t> </a:t>
                      </a:r>
                      <a:r>
                        <a:rPr lang="en-CA" sz="1200" dirty="0" err="1">
                          <a:effectLst/>
                        </a:rPr>
                        <a:t>assis</a:t>
                      </a:r>
                      <a:r>
                        <a:rPr lang="en-CA" sz="1200" dirty="0">
                          <a:effectLst/>
                        </a:rPr>
                        <a:t> </a:t>
                      </a:r>
                      <a:r>
                        <a:rPr lang="en-CA" sz="1200" dirty="0" err="1">
                          <a:effectLst/>
                        </a:rPr>
                        <a:t>durant</a:t>
                      </a:r>
                      <a:r>
                        <a:rPr lang="en-CA" sz="1200" dirty="0">
                          <a:effectLst/>
                        </a:rPr>
                        <a:t> de </a:t>
                      </a:r>
                      <a:r>
                        <a:rPr lang="en-CA" sz="1200" dirty="0" err="1">
                          <a:effectLst/>
                        </a:rPr>
                        <a:t>longues</a:t>
                      </a:r>
                      <a:r>
                        <a:rPr lang="en-CA" sz="1200" dirty="0">
                          <a:effectLst/>
                        </a:rPr>
                        <a:t> </a:t>
                      </a:r>
                      <a:r>
                        <a:rPr lang="en-CA" sz="1200" dirty="0" err="1">
                          <a:effectLst/>
                        </a:rPr>
                        <a:t>périodes</a:t>
                      </a:r>
                      <a:r>
                        <a:rPr lang="en-CA" sz="1200" dirty="0">
                          <a:effectLst/>
                        </a:rPr>
                        <a:t> </a:t>
                      </a:r>
                      <a:r>
                        <a:rPr lang="en-CA" sz="1200" dirty="0" err="1">
                          <a:effectLst/>
                        </a:rPr>
                        <a:t>ou</a:t>
                      </a:r>
                      <a:r>
                        <a:rPr lang="en-CA" sz="1200" dirty="0">
                          <a:effectLst/>
                        </a:rPr>
                        <a:t> </a:t>
                      </a:r>
                      <a:r>
                        <a:rPr lang="en-CA" sz="1200" dirty="0" err="1">
                          <a:effectLst/>
                        </a:rPr>
                        <a:t>d’effectuer</a:t>
                      </a:r>
                      <a:r>
                        <a:rPr lang="en-CA" sz="1200" dirty="0">
                          <a:effectLst/>
                        </a:rPr>
                        <a:t> des </a:t>
                      </a:r>
                      <a:r>
                        <a:rPr lang="en-CA" sz="1200" dirty="0" err="1">
                          <a:effectLst/>
                        </a:rPr>
                        <a:t>tâches</a:t>
                      </a:r>
                      <a:r>
                        <a:rPr lang="en-CA" sz="1200" dirty="0">
                          <a:effectLst/>
                        </a:rPr>
                        <a:t> </a:t>
                      </a:r>
                      <a:r>
                        <a:rPr lang="en-CA" sz="1200" dirty="0" err="1">
                          <a:effectLst/>
                        </a:rPr>
                        <a:t>routinières</a:t>
                      </a:r>
                      <a:r>
                        <a:rPr lang="en-CA" sz="1200" dirty="0">
                          <a:effectLst/>
                        </a:rPr>
                        <a:t> </a:t>
                      </a:r>
                      <a:r>
                        <a:rPr lang="en-CA" sz="1200" dirty="0" err="1">
                          <a:effectLst/>
                        </a:rPr>
                        <a:t>ou</a:t>
                      </a:r>
                      <a:r>
                        <a:rPr lang="en-CA" sz="1200" dirty="0">
                          <a:effectLst/>
                        </a:rPr>
                        <a:t> </a:t>
                      </a:r>
                      <a:r>
                        <a:rPr lang="en-CA" sz="1200" dirty="0" err="1">
                          <a:effectLst/>
                        </a:rPr>
                        <a:t>peu</a:t>
                      </a:r>
                      <a:r>
                        <a:rPr lang="en-CA" sz="1200" dirty="0">
                          <a:effectLst/>
                        </a:rPr>
                        <a:t> </a:t>
                      </a:r>
                      <a:r>
                        <a:rPr lang="en-CA" sz="1200" dirty="0" err="1">
                          <a:effectLst/>
                        </a:rPr>
                        <a:t>stimulantes</a:t>
                      </a:r>
                      <a:endParaRPr lang="fr-CA" sz="1200" dirty="0">
                        <a:effectLst/>
                        <a:latin typeface="Times New Roman"/>
                        <a:ea typeface="Calibri"/>
                        <a:cs typeface="Times New Roman"/>
                      </a:endParaRPr>
                    </a:p>
                  </a:txBody>
                  <a:tcPr marL="68580" marR="68580" marT="0" marB="0"/>
                </a:tc>
              </a:tr>
              <a:tr h="0">
                <a:tc>
                  <a:txBody>
                    <a:bodyPr/>
                    <a:lstStyle/>
                    <a:p>
                      <a:pPr>
                        <a:spcAft>
                          <a:spcPts val="0"/>
                        </a:spcAft>
                      </a:pPr>
                      <a:r>
                        <a:rPr lang="en-CA" sz="1200" dirty="0">
                          <a:effectLst/>
                        </a:rPr>
                        <a:t>Compétences</a:t>
                      </a:r>
                      <a:endParaRPr lang="fr-CA" sz="1200" dirty="0">
                        <a:effectLst/>
                        <a:latin typeface="Times New Roman"/>
                        <a:ea typeface="Calibri"/>
                        <a:cs typeface="Times New Roman"/>
                      </a:endParaRPr>
                    </a:p>
                  </a:txBody>
                  <a:tcPr marL="68580" marR="68580" marT="0" marB="0"/>
                </a:tc>
                <a:tc>
                  <a:txBody>
                    <a:bodyPr/>
                    <a:lstStyle/>
                    <a:p>
                      <a:pPr>
                        <a:spcAft>
                          <a:spcPts val="0"/>
                        </a:spcAft>
                      </a:pPr>
                      <a:r>
                        <a:rPr lang="en-CA" sz="1200">
                          <a:effectLst/>
                        </a:rPr>
                        <a:t>Compétences informatiques, compétences sociales, natation</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dirty="0">
                          <a:effectLst/>
                        </a:rPr>
                        <a:t>Des carrières qui demandent de travailler avec des ordinateurs, des gens ou de faire de l’activité physique</a:t>
                      </a:r>
                      <a:endParaRPr lang="fr-CA" sz="1200" dirty="0">
                        <a:effectLst/>
                        <a:latin typeface="Times New Roman"/>
                        <a:ea typeface="Calibri"/>
                        <a:cs typeface="Times New Roman"/>
                      </a:endParaRPr>
                    </a:p>
                  </a:txBody>
                  <a:tcPr marL="68580" marR="68580" marT="0" marB="0"/>
                </a:tc>
              </a:tr>
              <a:tr h="0">
                <a:tc>
                  <a:txBody>
                    <a:bodyPr/>
                    <a:lstStyle/>
                    <a:p>
                      <a:pPr>
                        <a:spcAft>
                          <a:spcPts val="0"/>
                        </a:spcAft>
                      </a:pPr>
                      <a:r>
                        <a:rPr lang="en-CA" sz="1200">
                          <a:effectLst/>
                        </a:rPr>
                        <a:t>Quels sont mes talents?</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Les mathématiques, le sport, discuter, écouter, jouer de la musique</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dirty="0">
                          <a:effectLst/>
                        </a:rPr>
                        <a:t>Des professions qui </a:t>
                      </a:r>
                      <a:r>
                        <a:rPr lang="en-CA" sz="1200" dirty="0" err="1">
                          <a:effectLst/>
                        </a:rPr>
                        <a:t>demandent</a:t>
                      </a:r>
                      <a:r>
                        <a:rPr lang="en-CA" sz="1200" dirty="0">
                          <a:effectLst/>
                        </a:rPr>
                        <a:t> un talent pour les </a:t>
                      </a:r>
                      <a:r>
                        <a:rPr lang="en-CA" sz="1200" dirty="0" err="1">
                          <a:effectLst/>
                        </a:rPr>
                        <a:t>mathématiques</a:t>
                      </a:r>
                      <a:r>
                        <a:rPr lang="en-CA" sz="1200" dirty="0">
                          <a:effectLst/>
                        </a:rPr>
                        <a:t>, la </a:t>
                      </a:r>
                      <a:r>
                        <a:rPr lang="en-CA" sz="1200" dirty="0" err="1">
                          <a:effectLst/>
                        </a:rPr>
                        <a:t>logique</a:t>
                      </a:r>
                      <a:r>
                        <a:rPr lang="en-CA" sz="1200" dirty="0">
                          <a:effectLst/>
                        </a:rPr>
                        <a:t> </a:t>
                      </a:r>
                      <a:r>
                        <a:rPr lang="en-CA" sz="1200" dirty="0" err="1">
                          <a:effectLst/>
                        </a:rPr>
                        <a:t>ou</a:t>
                      </a:r>
                      <a:r>
                        <a:rPr lang="en-CA" sz="1200" dirty="0">
                          <a:effectLst/>
                        </a:rPr>
                        <a:t> la </a:t>
                      </a:r>
                      <a:r>
                        <a:rPr lang="en-CA" sz="1200" dirty="0" err="1">
                          <a:effectLst/>
                        </a:rPr>
                        <a:t>résolution</a:t>
                      </a:r>
                      <a:r>
                        <a:rPr lang="en-CA" sz="1200" dirty="0">
                          <a:effectLst/>
                        </a:rPr>
                        <a:t> de </a:t>
                      </a:r>
                      <a:r>
                        <a:rPr lang="en-CA" sz="1200" dirty="0" err="1">
                          <a:effectLst/>
                        </a:rPr>
                        <a:t>problème</a:t>
                      </a:r>
                      <a:r>
                        <a:rPr lang="en-CA" sz="1200" dirty="0">
                          <a:effectLst/>
                        </a:rPr>
                        <a:t>, de </a:t>
                      </a:r>
                      <a:r>
                        <a:rPr lang="en-CA" sz="1200" dirty="0" err="1">
                          <a:effectLst/>
                        </a:rPr>
                        <a:t>travailler</a:t>
                      </a:r>
                      <a:r>
                        <a:rPr lang="en-CA" sz="1200" dirty="0">
                          <a:effectLst/>
                        </a:rPr>
                        <a:t> avec des gens et de faire de </a:t>
                      </a:r>
                      <a:r>
                        <a:rPr lang="en-CA" sz="1200" dirty="0" err="1">
                          <a:effectLst/>
                        </a:rPr>
                        <a:t>l’activité</a:t>
                      </a:r>
                      <a:r>
                        <a:rPr lang="en-CA" sz="1200" dirty="0">
                          <a:effectLst/>
                        </a:rPr>
                        <a:t> physique</a:t>
                      </a:r>
                      <a:endParaRPr lang="fr-CA" sz="1200" dirty="0">
                        <a:effectLst/>
                        <a:latin typeface="Times New Roman"/>
                        <a:ea typeface="Calibri"/>
                        <a:cs typeface="Times New Roman"/>
                      </a:endParaRPr>
                    </a:p>
                  </a:txBody>
                  <a:tcPr marL="68580" marR="68580" marT="0" marB="0"/>
                </a:tc>
              </a:tr>
              <a:tr h="0">
                <a:tc>
                  <a:txBody>
                    <a:bodyPr/>
                    <a:lstStyle/>
                    <a:p>
                      <a:pPr>
                        <a:spcAft>
                          <a:spcPts val="0"/>
                        </a:spcAft>
                      </a:pPr>
                      <a:r>
                        <a:rPr lang="en-CA" sz="1200">
                          <a:effectLst/>
                        </a:rPr>
                        <a:t>Compétences polyvalentes</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Gestion du temps, communication, faire des présentations</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dirty="0">
                          <a:effectLst/>
                        </a:rPr>
                        <a:t>Je </a:t>
                      </a:r>
                      <a:r>
                        <a:rPr lang="en-CA" sz="1200" dirty="0" err="1">
                          <a:effectLst/>
                        </a:rPr>
                        <a:t>peux</a:t>
                      </a:r>
                      <a:r>
                        <a:rPr lang="en-CA" sz="1200" dirty="0">
                          <a:effectLst/>
                        </a:rPr>
                        <a:t> </a:t>
                      </a:r>
                      <a:r>
                        <a:rPr lang="en-CA" sz="1200" dirty="0" err="1">
                          <a:effectLst/>
                        </a:rPr>
                        <a:t>mettre</a:t>
                      </a:r>
                      <a:r>
                        <a:rPr lang="en-CA" sz="1200" dirty="0">
                          <a:effectLst/>
                        </a:rPr>
                        <a:t> </a:t>
                      </a:r>
                      <a:r>
                        <a:rPr lang="en-CA" sz="1200" dirty="0" err="1">
                          <a:effectLst/>
                        </a:rPr>
                        <a:t>enseigner</a:t>
                      </a:r>
                      <a:r>
                        <a:rPr lang="en-CA" sz="1200" dirty="0">
                          <a:effectLst/>
                        </a:rPr>
                        <a:t> et </a:t>
                      </a:r>
                      <a:r>
                        <a:rPr lang="en-CA" sz="1200" dirty="0" err="1">
                          <a:effectLst/>
                        </a:rPr>
                        <a:t>travailler</a:t>
                      </a:r>
                      <a:r>
                        <a:rPr lang="en-CA" sz="1200" dirty="0">
                          <a:effectLst/>
                        </a:rPr>
                        <a:t> </a:t>
                      </a:r>
                      <a:r>
                        <a:rPr lang="en-CA" sz="1200" dirty="0" err="1">
                          <a:effectLst/>
                        </a:rPr>
                        <a:t>dans</a:t>
                      </a:r>
                      <a:r>
                        <a:rPr lang="en-CA" sz="1200" dirty="0">
                          <a:effectLst/>
                        </a:rPr>
                        <a:t> le </a:t>
                      </a:r>
                      <a:r>
                        <a:rPr lang="en-CA" sz="1200" dirty="0" err="1">
                          <a:effectLst/>
                        </a:rPr>
                        <a:t>domaine</a:t>
                      </a:r>
                      <a:r>
                        <a:rPr lang="en-CA" sz="1200" dirty="0">
                          <a:effectLst/>
                        </a:rPr>
                        <a:t> du service à la </a:t>
                      </a:r>
                      <a:r>
                        <a:rPr lang="en-CA" sz="1200" dirty="0" err="1">
                          <a:effectLst/>
                        </a:rPr>
                        <a:t>clientèle</a:t>
                      </a:r>
                      <a:r>
                        <a:rPr lang="en-CA" sz="1200" dirty="0">
                          <a:effectLst/>
                        </a:rPr>
                        <a:t> sur mon C.V.</a:t>
                      </a:r>
                      <a:endParaRPr lang="fr-CA" sz="1200" dirty="0">
                        <a:effectLst/>
                        <a:latin typeface="Times New Roman"/>
                        <a:ea typeface="Calibri"/>
                        <a:cs typeface="Times New Roman"/>
                      </a:endParaRPr>
                    </a:p>
                  </a:txBody>
                  <a:tcPr marL="68580" marR="68580" marT="0" marB="0"/>
                </a:tc>
              </a:tr>
              <a:tr h="0">
                <a:tc>
                  <a:txBody>
                    <a:bodyPr/>
                    <a:lstStyle/>
                    <a:p>
                      <a:pPr>
                        <a:spcAft>
                          <a:spcPts val="0"/>
                        </a:spcAft>
                      </a:pPr>
                      <a:r>
                        <a:rPr lang="en-CA" sz="1200">
                          <a:effectLst/>
                        </a:rPr>
                        <a:t>Motivations</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L’argent, le bonheur, apprendre de nouvelles choses, résoudre des problèmes</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dirty="0">
                          <a:effectLst/>
                        </a:rPr>
                        <a:t>Des </a:t>
                      </a:r>
                      <a:r>
                        <a:rPr lang="en-CA" sz="1200" dirty="0" err="1">
                          <a:effectLst/>
                        </a:rPr>
                        <a:t>carrières</a:t>
                      </a:r>
                      <a:r>
                        <a:rPr lang="en-CA" sz="1200" dirty="0">
                          <a:effectLst/>
                        </a:rPr>
                        <a:t> qui me </a:t>
                      </a:r>
                      <a:r>
                        <a:rPr lang="en-CA" sz="1200" dirty="0" err="1">
                          <a:effectLst/>
                        </a:rPr>
                        <a:t>permettent</a:t>
                      </a:r>
                      <a:r>
                        <a:rPr lang="en-CA" sz="1200" dirty="0">
                          <a:effectLst/>
                        </a:rPr>
                        <a:t> de </a:t>
                      </a:r>
                      <a:r>
                        <a:rPr lang="en-CA" sz="1200" dirty="0" err="1">
                          <a:effectLst/>
                        </a:rPr>
                        <a:t>gagner</a:t>
                      </a:r>
                      <a:r>
                        <a:rPr lang="en-CA" sz="1200" dirty="0">
                          <a:effectLst/>
                        </a:rPr>
                        <a:t> beaucoup </a:t>
                      </a:r>
                      <a:r>
                        <a:rPr lang="en-CA" sz="1200" dirty="0" err="1">
                          <a:effectLst/>
                        </a:rPr>
                        <a:t>d’argent</a:t>
                      </a:r>
                      <a:r>
                        <a:rPr lang="en-CA" sz="1200" dirty="0">
                          <a:effectLst/>
                        </a:rPr>
                        <a:t>, que </a:t>
                      </a:r>
                      <a:r>
                        <a:rPr lang="en-CA" sz="1200" dirty="0" err="1">
                          <a:effectLst/>
                        </a:rPr>
                        <a:t>j’aime</a:t>
                      </a:r>
                      <a:r>
                        <a:rPr lang="en-CA" sz="1200" dirty="0">
                          <a:effectLst/>
                        </a:rPr>
                        <a:t> et qui </a:t>
                      </a:r>
                      <a:r>
                        <a:rPr lang="en-CA" sz="1200" dirty="0" err="1">
                          <a:effectLst/>
                        </a:rPr>
                        <a:t>impliquent</a:t>
                      </a:r>
                      <a:r>
                        <a:rPr lang="en-CA" sz="1200" dirty="0">
                          <a:effectLst/>
                        </a:rPr>
                        <a:t> de </a:t>
                      </a:r>
                      <a:r>
                        <a:rPr lang="en-CA" sz="1200" dirty="0" err="1">
                          <a:effectLst/>
                        </a:rPr>
                        <a:t>résoudre</a:t>
                      </a:r>
                      <a:r>
                        <a:rPr lang="en-CA" sz="1200" dirty="0">
                          <a:effectLst/>
                        </a:rPr>
                        <a:t> des </a:t>
                      </a:r>
                      <a:r>
                        <a:rPr lang="en-CA" sz="1200" dirty="0" err="1">
                          <a:effectLst/>
                        </a:rPr>
                        <a:t>problèmes</a:t>
                      </a:r>
                      <a:endParaRPr lang="fr-CA" sz="1200" dirty="0">
                        <a:effectLst/>
                        <a:latin typeface="Times New Roman"/>
                        <a:ea typeface="Calibri"/>
                        <a:cs typeface="Times New Roman"/>
                      </a:endParaRPr>
                    </a:p>
                  </a:txBody>
                  <a:tcPr marL="68580" marR="68580" marT="0" marB="0"/>
                </a:tc>
              </a:tr>
              <a:tr h="0">
                <a:tc>
                  <a:txBody>
                    <a:bodyPr/>
                    <a:lstStyle/>
                    <a:p>
                      <a:pPr>
                        <a:spcAft>
                          <a:spcPts val="0"/>
                        </a:spcAft>
                      </a:pPr>
                      <a:r>
                        <a:rPr lang="en-CA" sz="1200">
                          <a:effectLst/>
                        </a:rPr>
                        <a:t>Conditions de travail</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Travail d’équipe, travail à l’extérieur, horaire flexible</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dirty="0" err="1">
                          <a:effectLst/>
                        </a:rPr>
                        <a:t>Travailler</a:t>
                      </a:r>
                      <a:r>
                        <a:rPr lang="en-CA" sz="1200" dirty="0">
                          <a:effectLst/>
                        </a:rPr>
                        <a:t> avec des gens, </a:t>
                      </a:r>
                      <a:r>
                        <a:rPr lang="en-CA" sz="1200" dirty="0" err="1">
                          <a:effectLst/>
                        </a:rPr>
                        <a:t>travailler</a:t>
                      </a:r>
                      <a:r>
                        <a:rPr lang="en-CA" sz="1200" dirty="0">
                          <a:effectLst/>
                        </a:rPr>
                        <a:t> à </a:t>
                      </a:r>
                      <a:r>
                        <a:rPr lang="en-CA" sz="1200" dirty="0" err="1">
                          <a:effectLst/>
                        </a:rPr>
                        <a:t>l’extérieur</a:t>
                      </a:r>
                      <a:r>
                        <a:rPr lang="en-CA" sz="1200" dirty="0">
                          <a:effectLst/>
                        </a:rPr>
                        <a:t> (</a:t>
                      </a:r>
                      <a:r>
                        <a:rPr lang="en-CA" sz="1200" dirty="0" err="1">
                          <a:effectLst/>
                        </a:rPr>
                        <a:t>récréation</a:t>
                      </a:r>
                      <a:r>
                        <a:rPr lang="en-CA" sz="1200" dirty="0">
                          <a:effectLst/>
                        </a:rPr>
                        <a:t> et </a:t>
                      </a:r>
                      <a:r>
                        <a:rPr lang="en-CA" sz="1200" dirty="0" err="1">
                          <a:effectLst/>
                        </a:rPr>
                        <a:t>parcs</a:t>
                      </a:r>
                      <a:r>
                        <a:rPr lang="en-CA" sz="1200" dirty="0">
                          <a:effectLst/>
                        </a:rPr>
                        <a:t>?), milieu de travail non </a:t>
                      </a:r>
                      <a:r>
                        <a:rPr lang="en-CA" sz="1200" dirty="0" err="1">
                          <a:effectLst/>
                        </a:rPr>
                        <a:t>structuré</a:t>
                      </a:r>
                      <a:endParaRPr lang="fr-CA" sz="1200" dirty="0">
                        <a:effectLst/>
                        <a:latin typeface="Times New Roman"/>
                        <a:ea typeface="Calibri"/>
                        <a:cs typeface="Times New Roman"/>
                      </a:endParaRPr>
                    </a:p>
                  </a:txBody>
                  <a:tcPr marL="68580" marR="68580" marT="0" marB="0"/>
                </a:tc>
              </a:tr>
              <a:tr h="0">
                <a:tc>
                  <a:txBody>
                    <a:bodyPr/>
                    <a:lstStyle/>
                    <a:p>
                      <a:pPr>
                        <a:spcAft>
                          <a:spcPts val="0"/>
                        </a:spcAft>
                      </a:pPr>
                      <a:r>
                        <a:rPr lang="en-CA" sz="1200">
                          <a:effectLst/>
                        </a:rPr>
                        <a:t>Valeurs </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Famille, argent, plein air</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dirty="0" err="1">
                          <a:effectLst/>
                        </a:rPr>
                        <a:t>Avoir</a:t>
                      </a:r>
                      <a:r>
                        <a:rPr lang="en-CA" sz="1200" dirty="0">
                          <a:effectLst/>
                        </a:rPr>
                        <a:t> </a:t>
                      </a:r>
                      <a:r>
                        <a:rPr lang="en-CA" sz="1200" dirty="0" err="1">
                          <a:effectLst/>
                        </a:rPr>
                        <a:t>assez</a:t>
                      </a:r>
                      <a:r>
                        <a:rPr lang="en-CA" sz="1200" dirty="0">
                          <a:effectLst/>
                        </a:rPr>
                        <a:t> de temps pour ma </a:t>
                      </a:r>
                      <a:r>
                        <a:rPr lang="en-CA" sz="1200" dirty="0" err="1">
                          <a:effectLst/>
                        </a:rPr>
                        <a:t>famille</a:t>
                      </a:r>
                      <a:r>
                        <a:rPr lang="en-CA" sz="1200" dirty="0">
                          <a:effectLst/>
                        </a:rPr>
                        <a:t>, faire de </a:t>
                      </a:r>
                      <a:r>
                        <a:rPr lang="en-CA" sz="1200" dirty="0" err="1">
                          <a:effectLst/>
                        </a:rPr>
                        <a:t>l’argent</a:t>
                      </a:r>
                      <a:r>
                        <a:rPr lang="en-CA" sz="1200" dirty="0">
                          <a:effectLst/>
                        </a:rPr>
                        <a:t>, </a:t>
                      </a:r>
                      <a:r>
                        <a:rPr lang="en-CA" sz="1200" dirty="0" err="1">
                          <a:effectLst/>
                        </a:rPr>
                        <a:t>travailler</a:t>
                      </a:r>
                      <a:r>
                        <a:rPr lang="en-CA" sz="1200" dirty="0">
                          <a:effectLst/>
                        </a:rPr>
                        <a:t> à </a:t>
                      </a:r>
                      <a:r>
                        <a:rPr lang="en-CA" sz="1200" dirty="0" err="1">
                          <a:effectLst/>
                        </a:rPr>
                        <a:t>l’extérieur</a:t>
                      </a:r>
                      <a:endParaRPr lang="fr-CA" sz="1200" dirty="0">
                        <a:effectLst/>
                        <a:latin typeface="Times New Roman"/>
                        <a:ea typeface="Calibri"/>
                        <a:cs typeface="Times New Roman"/>
                      </a:endParaRPr>
                    </a:p>
                  </a:txBody>
                  <a:tcPr marL="68580" marR="68580" marT="0" marB="0"/>
                </a:tc>
              </a:tr>
              <a:tr h="0">
                <a:tc>
                  <a:txBody>
                    <a:bodyPr/>
                    <a:lstStyle/>
                    <a:p>
                      <a:pPr>
                        <a:spcAft>
                          <a:spcPts val="0"/>
                        </a:spcAft>
                      </a:pPr>
                      <a:r>
                        <a:rPr lang="en-CA" sz="1200">
                          <a:effectLst/>
                        </a:rPr>
                        <a:t>Styles d’apprentissage</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Visuel, kinesthésique</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J’apprends et je travaille mieux visuellement et en accomplissant des tâches (milieu de travail actif)</a:t>
                      </a:r>
                      <a:endParaRPr lang="fr-CA" sz="1200">
                        <a:effectLst/>
                        <a:latin typeface="Times New Roman"/>
                        <a:ea typeface="Calibri"/>
                        <a:cs typeface="Times New Roman"/>
                      </a:endParaRPr>
                    </a:p>
                  </a:txBody>
                  <a:tcPr marL="68580" marR="68580" marT="0" marB="0"/>
                </a:tc>
              </a:tr>
              <a:tr h="0">
                <a:tc>
                  <a:txBody>
                    <a:bodyPr/>
                    <a:lstStyle/>
                    <a:p>
                      <a:pPr>
                        <a:spcAft>
                          <a:spcPts val="0"/>
                        </a:spcAft>
                      </a:pPr>
                      <a:r>
                        <a:rPr lang="en-CA" sz="1200" b="1" kern="1200" dirty="0" smtClean="0">
                          <a:solidFill>
                            <a:schemeClr val="lt1"/>
                          </a:solidFill>
                          <a:effectLst/>
                          <a:latin typeface="+mn-lt"/>
                        </a:rPr>
                        <a:t>Faiblesses</a:t>
                      </a:r>
                      <a:endParaRPr lang="fr-CA" sz="1200" dirty="0">
                        <a:effectLst/>
                        <a:latin typeface="Times New Roman"/>
                        <a:ea typeface="Calibri"/>
                        <a:cs typeface="Times New Roman"/>
                      </a:endParaRPr>
                    </a:p>
                  </a:txBody>
                  <a:tcPr marL="68580" marR="68580" marT="0" marB="0"/>
                </a:tc>
                <a:tc>
                  <a:txBody>
                    <a:bodyPr/>
                    <a:lstStyle/>
                    <a:p>
                      <a:pPr>
                        <a:lnSpc>
                          <a:spcPct val="115000"/>
                        </a:lnSpc>
                        <a:spcAft>
                          <a:spcPts val="1000"/>
                        </a:spcAft>
                      </a:pPr>
                      <a:r>
                        <a:rPr lang="en-CA" sz="1200" dirty="0">
                          <a:effectLst/>
                          <a:latin typeface="Calibri" panose="020F0502020204030204" pitchFamily="34" charset="0"/>
                        </a:rPr>
                        <a:t>Impatience, écriture, histoire</a:t>
                      </a:r>
                    </a:p>
                  </a:txBody>
                  <a:tcPr marL="68580" marR="68580" marT="0" marB="0"/>
                </a:tc>
                <a:tc>
                  <a:txBody>
                    <a:bodyPr/>
                    <a:lstStyle/>
                    <a:p>
                      <a:pPr>
                        <a:lnSpc>
                          <a:spcPct val="115000"/>
                        </a:lnSpc>
                        <a:spcAft>
                          <a:spcPts val="1000"/>
                        </a:spcAft>
                      </a:pPr>
                      <a:r>
                        <a:rPr lang="en-CA" sz="1200" dirty="0">
                          <a:effectLst/>
                          <a:latin typeface="Calibri" panose="020F0502020204030204" pitchFamily="34" charset="0"/>
                        </a:rPr>
                        <a:t>Éviter les professions qui demandent d’écrire beaucoup et d’être patiente. </a:t>
                      </a:r>
                    </a:p>
                  </a:txBody>
                  <a:tcPr marL="68580" marR="68580" marT="0" marB="0"/>
                </a:tc>
              </a:tr>
              <a:tr h="0">
                <a:tc>
                  <a:txBody>
                    <a:bodyPr/>
                    <a:lstStyle/>
                    <a:p>
                      <a:pPr>
                        <a:spcAft>
                          <a:spcPts val="0"/>
                        </a:spcAft>
                      </a:pPr>
                      <a:r>
                        <a:rPr lang="en-CA" sz="1200" dirty="0">
                          <a:effectLst/>
                        </a:rPr>
                        <a:t>Réussite</a:t>
                      </a:r>
                      <a:endParaRPr lang="fr-CA" sz="1200" dirty="0">
                        <a:effectLst/>
                        <a:latin typeface="Times New Roman"/>
                        <a:ea typeface="Calibri"/>
                        <a:cs typeface="Times New Roman"/>
                      </a:endParaRPr>
                    </a:p>
                  </a:txBody>
                  <a:tcPr marL="68580" marR="68580" marT="0" marB="0"/>
                </a:tc>
                <a:tc>
                  <a:txBody>
                    <a:bodyPr/>
                    <a:lstStyle/>
                    <a:p>
                      <a:pPr>
                        <a:spcAft>
                          <a:spcPts val="0"/>
                        </a:spcAft>
                      </a:pPr>
                      <a:r>
                        <a:rPr lang="en-CA" sz="1200" dirty="0">
                          <a:effectLst/>
                        </a:rPr>
                        <a:t>Aimer ce que je fais</a:t>
                      </a:r>
                      <a:endParaRPr lang="fr-CA" sz="1200" dirty="0">
                        <a:effectLst/>
                        <a:latin typeface="Times New Roman"/>
                        <a:ea typeface="Calibri"/>
                        <a:cs typeface="Times New Roman"/>
                      </a:endParaRPr>
                    </a:p>
                  </a:txBody>
                  <a:tcPr marL="68580" marR="68580" marT="0" marB="0"/>
                </a:tc>
                <a:tc>
                  <a:txBody>
                    <a:bodyPr/>
                    <a:lstStyle/>
                    <a:p>
                      <a:pPr>
                        <a:spcAft>
                          <a:spcPts val="0"/>
                        </a:spcAft>
                      </a:pPr>
                      <a:r>
                        <a:rPr lang="en-CA" sz="1200" dirty="0">
                          <a:effectLst/>
                        </a:rPr>
                        <a:t>Je dois aimer et être intéressée par ce que je fais (voir intérêts)</a:t>
                      </a:r>
                      <a:endParaRPr lang="fr-CA" sz="1200" dirty="0">
                        <a:effectLst/>
                        <a:latin typeface="Times New Roman"/>
                        <a:ea typeface="Calibri"/>
                        <a:cs typeface="Times New Roman"/>
                      </a:endParaRPr>
                    </a:p>
                  </a:txBody>
                  <a:tcPr marL="68580" marR="68580" marT="0" marB="0"/>
                </a:tc>
              </a:tr>
            </a:tbl>
          </a:graphicData>
        </a:graphic>
      </p:graphicFrame>
      <p:sp>
        <p:nvSpPr>
          <p:cNvPr id="6" name="TextBox 5"/>
          <p:cNvSpPr txBox="1"/>
          <p:nvPr>
            <p:custDataLst>
              <p:tags r:id="rId2"/>
            </p:custDataLst>
          </p:nvPr>
        </p:nvSpPr>
        <p:spPr>
          <a:xfrm>
            <a:off x="145784" y="1656090"/>
            <a:ext cx="1923216" cy="2492990"/>
          </a:xfrm>
          <a:prstGeom prst="rect">
            <a:avLst/>
          </a:prstGeom>
          <a:noFill/>
        </p:spPr>
        <p:txBody>
          <a:bodyPr wrap="square" rtlCol="0">
            <a:spAutoFit/>
          </a:bodyPr>
          <a:lstStyle/>
          <a:p>
            <a:r>
              <a:rPr lang="en-CA" sz="2800" dirty="0">
                <a:solidFill>
                  <a:prstClr val="white"/>
                </a:solidFill>
              </a:rPr>
              <a:t>Elle écrit des indices pour son choix de carrière à partir de sa connaissance de soi</a:t>
            </a:r>
          </a:p>
          <a:p>
            <a:endParaRPr lang="fr-CA" sz="800" dirty="0">
              <a:solidFill>
                <a:prstClr val="white"/>
              </a:solidFill>
            </a:endParaRPr>
          </a:p>
          <a:p>
            <a:endParaRPr lang="fr-CA" sz="800" dirty="0">
              <a:solidFill>
                <a:prstClr val="white"/>
              </a:solidFill>
            </a:endParaRPr>
          </a:p>
        </p:txBody>
      </p:sp>
      <p:sp>
        <p:nvSpPr>
          <p:cNvPr id="7" name="TextBox 6"/>
          <p:cNvSpPr txBox="1"/>
          <p:nvPr>
            <p:custDataLst>
              <p:tags r:id="rId3"/>
            </p:custDataLst>
          </p:nvPr>
        </p:nvSpPr>
        <p:spPr>
          <a:xfrm>
            <a:off x="163648" y="64094"/>
            <a:ext cx="2376264" cy="1323439"/>
          </a:xfrm>
          <a:prstGeom prst="rect">
            <a:avLst/>
          </a:prstGeom>
          <a:noFill/>
        </p:spPr>
        <p:txBody>
          <a:bodyPr wrap="square" rtlCol="0">
            <a:spAutoFit/>
          </a:bodyPr>
          <a:lstStyle/>
          <a:p>
            <a:r>
              <a:rPr lang="en-CA" sz="4000" dirty="0" err="1">
                <a:solidFill>
                  <a:srgbClr val="17BBFD">
                    <a:lumMod val="40000"/>
                    <a:lumOff val="60000"/>
                  </a:srgbClr>
                </a:solidFill>
                <a:latin typeface="Chiller" panose="04020404031007020602" pitchFamily="82" charset="0"/>
              </a:rPr>
              <a:t>L’exemple</a:t>
            </a:r>
            <a:r>
              <a:rPr lang="en-CA" sz="4000" dirty="0">
                <a:solidFill>
                  <a:srgbClr val="17BBFD">
                    <a:lumMod val="40000"/>
                    <a:lumOff val="60000"/>
                  </a:srgbClr>
                </a:solidFill>
                <a:latin typeface="Chiller" panose="04020404031007020602" pitchFamily="82" charset="0"/>
              </a:rPr>
              <a:t> </a:t>
            </a:r>
          </a:p>
          <a:p>
            <a:r>
              <a:rPr lang="en-CA" sz="4000" dirty="0">
                <a:solidFill>
                  <a:srgbClr val="17BBFD">
                    <a:lumMod val="40000"/>
                    <a:lumOff val="60000"/>
                  </a:srgbClr>
                </a:solidFill>
                <a:latin typeface="Chiller" panose="04020404031007020602" pitchFamily="82" charset="0"/>
              </a:rPr>
              <a:t>de Beth</a:t>
            </a:r>
            <a:endParaRPr lang="fr-CA" sz="4000" dirty="0">
              <a:solidFill>
                <a:srgbClr val="17BBFD">
                  <a:lumMod val="40000"/>
                  <a:lumOff val="60000"/>
                </a:srgbClr>
              </a:solidFill>
            </a:endParaRPr>
          </a:p>
        </p:txBody>
      </p:sp>
      <p:sp>
        <p:nvSpPr>
          <p:cNvPr id="2" name="Slide Number Placeholder 1"/>
          <p:cNvSpPr>
            <a:spLocks noGrp="1"/>
          </p:cNvSpPr>
          <p:nvPr>
            <p:ph type="sldNum" sz="quarter" idx="12"/>
            <p:custDataLst>
              <p:tags r:id="rId4"/>
            </p:custDataLst>
          </p:nvPr>
        </p:nvSpPr>
        <p:spPr/>
        <p:txBody>
          <a:bodyPr/>
          <a:lstStyle/>
          <a:p>
            <a:fld id="{916D1DEC-539C-4A14-8D0C-3899913686ED}" type="slidenum">
              <a:rPr lang="en-CA" smtClean="0">
                <a:solidFill>
                  <a:prstClr val="white">
                    <a:tint val="75000"/>
                  </a:prstClr>
                </a:solidFill>
              </a:rPr>
              <a:pPr/>
              <a:t>13</a:t>
            </a:fld>
            <a:endParaRPr lang="fr-CA">
              <a:solidFill>
                <a:prstClr val="white">
                  <a:tint val="75000"/>
                </a:prstClr>
              </a:solidFill>
            </a:endParaRPr>
          </a:p>
        </p:txBody>
      </p:sp>
    </p:spTree>
    <p:extLst>
      <p:ext uri="{BB962C8B-B14F-4D97-AF65-F5344CB8AC3E}">
        <p14:creationId xmlns:p14="http://schemas.microsoft.com/office/powerpoint/2010/main" val="2667831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custDataLst>
              <p:tags r:id="rId1"/>
            </p:custDataLst>
            <p:extLst>
              <p:ext uri="{D42A27DB-BD31-4B8C-83A1-F6EECF244321}">
                <p14:modId xmlns:p14="http://schemas.microsoft.com/office/powerpoint/2010/main" val="2872354872"/>
              </p:ext>
            </p:extLst>
          </p:nvPr>
        </p:nvGraphicFramePr>
        <p:xfrm>
          <a:off x="2195736" y="475200"/>
          <a:ext cx="6751319" cy="6089904"/>
        </p:xfrm>
        <a:graphic>
          <a:graphicData uri="http://schemas.openxmlformats.org/drawingml/2006/table">
            <a:tbl>
              <a:tblPr firstRow="1" firstCol="1" bandRow="1">
                <a:tableStyleId>{5C22544A-7EE6-4342-B048-85BDC9FD1C3A}</a:tableStyleId>
              </a:tblPr>
              <a:tblGrid>
                <a:gridCol w="1152128"/>
                <a:gridCol w="1638654"/>
                <a:gridCol w="3960537"/>
              </a:tblGrid>
              <a:tr h="0">
                <a:tc>
                  <a:txBody>
                    <a:bodyPr/>
                    <a:lstStyle/>
                    <a:p>
                      <a:pPr algn="ctr">
                        <a:spcAft>
                          <a:spcPts val="0"/>
                        </a:spcAft>
                      </a:pPr>
                      <a:r>
                        <a:rPr lang="en-CA" sz="1200" dirty="0">
                          <a:effectLst/>
                        </a:rPr>
                        <a:t>Connaissance de soi</a:t>
                      </a:r>
                      <a:endParaRPr lang="fr-CA" sz="1200" dirty="0">
                        <a:effectLst/>
                        <a:latin typeface="Times New Roman"/>
                        <a:ea typeface="Calibri"/>
                        <a:cs typeface="Times New Roman"/>
                      </a:endParaRPr>
                    </a:p>
                  </a:txBody>
                  <a:tcPr marL="68580" marR="68580" marT="0" marB="0"/>
                </a:tc>
                <a:tc>
                  <a:txBody>
                    <a:bodyPr/>
                    <a:lstStyle/>
                    <a:p>
                      <a:pPr algn="ctr">
                        <a:spcAft>
                          <a:spcPts val="0"/>
                        </a:spcAft>
                      </a:pPr>
                      <a:r>
                        <a:rPr lang="en-CA" sz="1400" dirty="0">
                          <a:effectLst/>
                        </a:rPr>
                        <a:t>Renseignements</a:t>
                      </a:r>
                      <a:endParaRPr lang="fr-CA" sz="1400" dirty="0">
                        <a:effectLst/>
                        <a:latin typeface="Times New Roman"/>
                        <a:ea typeface="Calibri"/>
                        <a:cs typeface="Times New Roman"/>
                      </a:endParaRPr>
                    </a:p>
                  </a:txBody>
                  <a:tcPr marL="68580" marR="68580" marT="0" marB="0"/>
                </a:tc>
                <a:tc>
                  <a:txBody>
                    <a:bodyPr/>
                    <a:lstStyle/>
                    <a:p>
                      <a:pPr algn="ctr">
                        <a:spcAft>
                          <a:spcPts val="0"/>
                        </a:spcAft>
                      </a:pPr>
                      <a:r>
                        <a:rPr lang="en-CA" sz="1400" dirty="0">
                          <a:effectLst/>
                        </a:rPr>
                        <a:t>Indices pour le choix de ma carrière</a:t>
                      </a:r>
                      <a:endParaRPr lang="fr-CA" sz="1400" dirty="0">
                        <a:effectLst/>
                        <a:latin typeface="Times New Roman"/>
                        <a:ea typeface="Calibri"/>
                        <a:cs typeface="Times New Roman"/>
                      </a:endParaRPr>
                    </a:p>
                  </a:txBody>
                  <a:tcPr marL="68580" marR="68580" marT="0" marB="0"/>
                </a:tc>
              </a:tr>
              <a:tr h="0">
                <a:tc>
                  <a:txBody>
                    <a:bodyPr/>
                    <a:lstStyle/>
                    <a:p>
                      <a:pPr>
                        <a:spcAft>
                          <a:spcPts val="0"/>
                        </a:spcAft>
                      </a:pPr>
                      <a:r>
                        <a:rPr lang="en-CA" sz="1200" dirty="0">
                          <a:effectLst/>
                        </a:rPr>
                        <a:t>Goûts et</a:t>
                      </a:r>
                    </a:p>
                    <a:p>
                      <a:pPr>
                        <a:spcAft>
                          <a:spcPts val="0"/>
                        </a:spcAft>
                      </a:pPr>
                      <a:r>
                        <a:rPr lang="en-CA" sz="1200" dirty="0" smtClean="0">
                          <a:effectLst/>
                        </a:rPr>
                        <a:t>intérêts</a:t>
                      </a:r>
                      <a:endParaRPr lang="fr-CA" sz="1200" dirty="0">
                        <a:effectLst/>
                        <a:latin typeface="Times New Roman"/>
                        <a:ea typeface="Calibri"/>
                        <a:cs typeface="Times New Roman"/>
                      </a:endParaRPr>
                    </a:p>
                  </a:txBody>
                  <a:tcPr marL="68580" marR="68580" marT="0" marB="0"/>
                </a:tc>
                <a:tc>
                  <a:txBody>
                    <a:bodyPr/>
                    <a:lstStyle/>
                    <a:p>
                      <a:pPr>
                        <a:spcAft>
                          <a:spcPts val="0"/>
                        </a:spcAft>
                      </a:pPr>
                      <a:r>
                        <a:rPr lang="en-CA" sz="1200">
                          <a:effectLst/>
                        </a:rPr>
                        <a:t>Les jeux vidéo, faire du canot, passer du temps avec mes amis</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dirty="0">
                          <a:effectLst/>
                        </a:rPr>
                        <a:t>Des professions qui demandent de </a:t>
                      </a:r>
                      <a:r>
                        <a:rPr lang="en-CA" sz="1200" dirty="0">
                          <a:effectLst/>
                          <a:highlight>
                            <a:srgbClr val="FF00FF"/>
                          </a:highlight>
                        </a:rPr>
                        <a:t> résoudre des </a:t>
                      </a:r>
                      <a:r>
                        <a:rPr lang="en-CA" sz="1200" dirty="0" err="1">
                          <a:effectLst/>
                          <a:highlight>
                            <a:srgbClr val="FF00FF"/>
                          </a:highlight>
                        </a:rPr>
                        <a:t>problèmes</a:t>
                      </a:r>
                      <a:r>
                        <a:rPr lang="en-CA" sz="1200" baseline="0" dirty="0" smtClean="0">
                          <a:effectLst/>
                          <a:highlight>
                            <a:srgbClr val="FF00FF"/>
                          </a:highlight>
                        </a:rPr>
                        <a:t>, </a:t>
                      </a:r>
                      <a:r>
                        <a:rPr lang="en-CA" sz="1200" dirty="0" err="1" smtClean="0">
                          <a:effectLst/>
                        </a:rPr>
                        <a:t>d’avoir</a:t>
                      </a:r>
                      <a:r>
                        <a:rPr lang="en-CA" sz="1200" dirty="0" smtClean="0">
                          <a:effectLst/>
                        </a:rPr>
                        <a:t> </a:t>
                      </a:r>
                      <a:r>
                        <a:rPr lang="en-CA" sz="1200" dirty="0">
                          <a:effectLst/>
                        </a:rPr>
                        <a:t>une bonne coordination œil-main</a:t>
                      </a:r>
                      <a:r>
                        <a:rPr sz="1200" dirty="0"/>
                        <a:t>, </a:t>
                      </a:r>
                      <a:r>
                        <a:rPr lang="en-CA" sz="1200" dirty="0">
                          <a:effectLst/>
                          <a:highlight>
                            <a:srgbClr val="FFFF00"/>
                          </a:highlight>
                        </a:rPr>
                        <a:t>de faire de l’activité physique</a:t>
                      </a:r>
                      <a:r>
                        <a:rPr lang="en-CA" sz="1200" dirty="0">
                          <a:effectLst/>
                        </a:rPr>
                        <a:t>, </a:t>
                      </a:r>
                      <a:r>
                        <a:rPr lang="en-CA" sz="1200" dirty="0">
                          <a:effectLst/>
                          <a:highlight>
                            <a:srgbClr val="00FF00"/>
                          </a:highlight>
                        </a:rPr>
                        <a:t> de travailler avec des gens</a:t>
                      </a:r>
                      <a:endParaRPr lang="fr-CA" sz="1200" dirty="0">
                        <a:effectLst/>
                        <a:latin typeface="Times New Roman"/>
                        <a:ea typeface="Calibri"/>
                        <a:cs typeface="Times New Roman"/>
                      </a:endParaRPr>
                    </a:p>
                  </a:txBody>
                  <a:tcPr marL="68580" marR="68580" marT="0" marB="0"/>
                </a:tc>
              </a:tr>
              <a:tr h="0">
                <a:tc>
                  <a:txBody>
                    <a:bodyPr/>
                    <a:lstStyle/>
                    <a:p>
                      <a:pPr>
                        <a:spcAft>
                          <a:spcPts val="0"/>
                        </a:spcAft>
                      </a:pPr>
                      <a:r>
                        <a:rPr lang="en-CA" sz="1200">
                          <a:effectLst/>
                        </a:rPr>
                        <a:t>Ce que je n’aime pas</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L’histoire, les tâches ménagères, rester assise durant les cours</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dirty="0" err="1">
                          <a:effectLst/>
                        </a:rPr>
                        <a:t>Éviter</a:t>
                      </a:r>
                      <a:r>
                        <a:rPr lang="en-CA" sz="1200" dirty="0">
                          <a:effectLst/>
                        </a:rPr>
                        <a:t> les professions qui exigent de </a:t>
                      </a:r>
                      <a:r>
                        <a:rPr lang="en-CA" sz="1200" dirty="0" err="1">
                          <a:effectLst/>
                        </a:rPr>
                        <a:t>rester</a:t>
                      </a:r>
                      <a:r>
                        <a:rPr lang="en-CA" sz="1200" dirty="0">
                          <a:effectLst/>
                        </a:rPr>
                        <a:t> </a:t>
                      </a:r>
                      <a:r>
                        <a:rPr lang="en-CA" sz="1200" dirty="0" err="1">
                          <a:effectLst/>
                        </a:rPr>
                        <a:t>assis</a:t>
                      </a:r>
                      <a:r>
                        <a:rPr lang="en-CA" sz="1200" dirty="0">
                          <a:effectLst/>
                        </a:rPr>
                        <a:t> </a:t>
                      </a:r>
                      <a:r>
                        <a:rPr lang="en-CA" sz="1200" dirty="0" err="1">
                          <a:effectLst/>
                        </a:rPr>
                        <a:t>durant</a:t>
                      </a:r>
                      <a:r>
                        <a:rPr lang="en-CA" sz="1200" dirty="0">
                          <a:effectLst/>
                        </a:rPr>
                        <a:t> de </a:t>
                      </a:r>
                      <a:r>
                        <a:rPr lang="en-CA" sz="1200" dirty="0" err="1">
                          <a:effectLst/>
                        </a:rPr>
                        <a:t>longues</a:t>
                      </a:r>
                      <a:r>
                        <a:rPr lang="en-CA" sz="1200" dirty="0">
                          <a:effectLst/>
                        </a:rPr>
                        <a:t> </a:t>
                      </a:r>
                      <a:r>
                        <a:rPr lang="en-CA" sz="1200" dirty="0" err="1">
                          <a:effectLst/>
                        </a:rPr>
                        <a:t>périodes</a:t>
                      </a:r>
                      <a:r>
                        <a:rPr lang="en-CA" sz="1200" dirty="0">
                          <a:effectLst/>
                        </a:rPr>
                        <a:t> </a:t>
                      </a:r>
                      <a:r>
                        <a:rPr lang="en-CA" sz="1200" dirty="0" err="1">
                          <a:effectLst/>
                        </a:rPr>
                        <a:t>ou</a:t>
                      </a:r>
                      <a:r>
                        <a:rPr lang="en-CA" sz="1200" dirty="0">
                          <a:effectLst/>
                        </a:rPr>
                        <a:t> </a:t>
                      </a:r>
                      <a:r>
                        <a:rPr lang="en-CA" sz="1200" dirty="0" err="1">
                          <a:effectLst/>
                        </a:rPr>
                        <a:t>d’effectuer</a:t>
                      </a:r>
                      <a:r>
                        <a:rPr lang="en-CA" sz="1200" dirty="0">
                          <a:effectLst/>
                        </a:rPr>
                        <a:t> des </a:t>
                      </a:r>
                      <a:r>
                        <a:rPr lang="en-CA" sz="1200" dirty="0" err="1">
                          <a:effectLst/>
                        </a:rPr>
                        <a:t>tâches</a:t>
                      </a:r>
                      <a:r>
                        <a:rPr lang="en-CA" sz="1200" dirty="0">
                          <a:effectLst/>
                        </a:rPr>
                        <a:t> </a:t>
                      </a:r>
                      <a:r>
                        <a:rPr lang="en-CA" sz="1200" dirty="0" err="1">
                          <a:effectLst/>
                        </a:rPr>
                        <a:t>routinières</a:t>
                      </a:r>
                      <a:r>
                        <a:rPr lang="en-CA" sz="1200" dirty="0">
                          <a:effectLst/>
                        </a:rPr>
                        <a:t> </a:t>
                      </a:r>
                      <a:r>
                        <a:rPr lang="en-CA" sz="1200" dirty="0" err="1">
                          <a:effectLst/>
                        </a:rPr>
                        <a:t>ou</a:t>
                      </a:r>
                      <a:r>
                        <a:rPr lang="en-CA" sz="1200" dirty="0">
                          <a:effectLst/>
                        </a:rPr>
                        <a:t> </a:t>
                      </a:r>
                      <a:r>
                        <a:rPr lang="en-CA" sz="1200" dirty="0" err="1">
                          <a:effectLst/>
                        </a:rPr>
                        <a:t>peu</a:t>
                      </a:r>
                      <a:r>
                        <a:rPr lang="en-CA" sz="1200" dirty="0">
                          <a:effectLst/>
                        </a:rPr>
                        <a:t> </a:t>
                      </a:r>
                      <a:r>
                        <a:rPr lang="en-CA" sz="1200" dirty="0" err="1">
                          <a:effectLst/>
                        </a:rPr>
                        <a:t>stimulantes</a:t>
                      </a:r>
                      <a:endParaRPr lang="fr-CA" sz="1200" dirty="0">
                        <a:effectLst/>
                        <a:latin typeface="Times New Roman"/>
                        <a:ea typeface="Calibri"/>
                        <a:cs typeface="Times New Roman"/>
                      </a:endParaRPr>
                    </a:p>
                  </a:txBody>
                  <a:tcPr marL="68580" marR="68580" marT="0" marB="0"/>
                </a:tc>
              </a:tr>
              <a:tr h="0">
                <a:tc>
                  <a:txBody>
                    <a:bodyPr/>
                    <a:lstStyle/>
                    <a:p>
                      <a:pPr>
                        <a:spcAft>
                          <a:spcPts val="0"/>
                        </a:spcAft>
                      </a:pPr>
                      <a:r>
                        <a:rPr lang="en-CA" sz="1200" dirty="0">
                          <a:effectLst/>
                        </a:rPr>
                        <a:t>Compétences</a:t>
                      </a:r>
                      <a:endParaRPr lang="fr-CA" sz="1200" dirty="0">
                        <a:effectLst/>
                        <a:latin typeface="Times New Roman"/>
                        <a:ea typeface="Calibri"/>
                        <a:cs typeface="Times New Roman"/>
                      </a:endParaRPr>
                    </a:p>
                  </a:txBody>
                  <a:tcPr marL="68580" marR="68580" marT="0" marB="0"/>
                </a:tc>
                <a:tc>
                  <a:txBody>
                    <a:bodyPr/>
                    <a:lstStyle/>
                    <a:p>
                      <a:pPr>
                        <a:spcAft>
                          <a:spcPts val="0"/>
                        </a:spcAft>
                      </a:pPr>
                      <a:r>
                        <a:rPr lang="en-CA" sz="1200">
                          <a:effectLst/>
                        </a:rPr>
                        <a:t>Compétences informatiques, compétences sociales, natation</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Des carrières qui demandent de travailler avec des ordinateurs, </a:t>
                      </a:r>
                      <a:r>
                        <a:rPr lang="en-CA" sz="1200">
                          <a:effectLst/>
                          <a:highlight>
                            <a:srgbClr val="00FF00"/>
                          </a:highlight>
                        </a:rPr>
                        <a:t> des gens</a:t>
                      </a:r>
                      <a:r>
                        <a:rPr lang="en-CA" sz="1200">
                          <a:effectLst/>
                        </a:rPr>
                        <a:t> ou </a:t>
                      </a:r>
                      <a:r>
                        <a:rPr lang="en-CA" sz="1200">
                          <a:effectLst/>
                          <a:highlight>
                            <a:srgbClr val="FFFF00"/>
                          </a:highlight>
                        </a:rPr>
                        <a:t>de faire de l’activité physique</a:t>
                      </a:r>
                      <a:endParaRPr lang="fr-CA" sz="1200">
                        <a:effectLst/>
                        <a:latin typeface="Times New Roman"/>
                        <a:ea typeface="Calibri"/>
                        <a:cs typeface="Times New Roman"/>
                      </a:endParaRPr>
                    </a:p>
                  </a:txBody>
                  <a:tcPr marL="68580" marR="68580" marT="0" marB="0"/>
                </a:tc>
              </a:tr>
              <a:tr h="0">
                <a:tc>
                  <a:txBody>
                    <a:bodyPr/>
                    <a:lstStyle/>
                    <a:p>
                      <a:pPr>
                        <a:spcAft>
                          <a:spcPts val="0"/>
                        </a:spcAft>
                      </a:pPr>
                      <a:r>
                        <a:rPr lang="en-CA" sz="1200" dirty="0">
                          <a:effectLst/>
                        </a:rPr>
                        <a:t>Quels sont mes talents?</a:t>
                      </a:r>
                      <a:endParaRPr lang="fr-CA" sz="1200" dirty="0">
                        <a:effectLst/>
                        <a:latin typeface="Times New Roman"/>
                        <a:ea typeface="Calibri"/>
                        <a:cs typeface="Times New Roman"/>
                      </a:endParaRPr>
                    </a:p>
                  </a:txBody>
                  <a:tcPr marL="68580" marR="68580" marT="0" marB="0"/>
                </a:tc>
                <a:tc>
                  <a:txBody>
                    <a:bodyPr/>
                    <a:lstStyle/>
                    <a:p>
                      <a:pPr>
                        <a:spcAft>
                          <a:spcPts val="0"/>
                        </a:spcAft>
                      </a:pPr>
                      <a:r>
                        <a:rPr lang="en-CA" sz="1200" dirty="0">
                          <a:effectLst/>
                        </a:rPr>
                        <a:t>Les mathématiques, le sport, discuter, écouter, jouer de la musique</a:t>
                      </a:r>
                      <a:endParaRPr lang="fr-CA" sz="1200" dirty="0">
                        <a:effectLst/>
                        <a:latin typeface="Times New Roman"/>
                        <a:ea typeface="Calibri"/>
                        <a:cs typeface="Times New Roman"/>
                      </a:endParaRPr>
                    </a:p>
                  </a:txBody>
                  <a:tcPr marL="68580" marR="68580" marT="0" marB="0"/>
                </a:tc>
                <a:tc>
                  <a:txBody>
                    <a:bodyPr/>
                    <a:lstStyle/>
                    <a:p>
                      <a:pPr>
                        <a:spcAft>
                          <a:spcPts val="0"/>
                        </a:spcAft>
                      </a:pPr>
                      <a:r>
                        <a:rPr lang="en-CA" sz="1200">
                          <a:effectLst/>
                        </a:rPr>
                        <a:t>Des professions qui demandent un talent pour les mathématiques, la logique ou la </a:t>
                      </a:r>
                      <a:r>
                        <a:rPr lang="en-CA" sz="1200">
                          <a:effectLst/>
                          <a:highlight>
                            <a:srgbClr val="FF00FF"/>
                          </a:highlight>
                        </a:rPr>
                        <a:t>résolution de problème</a:t>
                      </a:r>
                      <a:r>
                        <a:rPr lang="en-CA" sz="1200">
                          <a:effectLst/>
                        </a:rPr>
                        <a:t>,</a:t>
                      </a:r>
                      <a:r>
                        <a:rPr lang="en-CA" sz="1200">
                          <a:effectLst/>
                          <a:highlight>
                            <a:srgbClr val="00FF00"/>
                          </a:highlight>
                        </a:rPr>
                        <a:t> de travailler avec des gens </a:t>
                      </a:r>
                      <a:r>
                        <a:rPr lang="en-CA" sz="1200">
                          <a:effectLst/>
                        </a:rPr>
                        <a:t>et</a:t>
                      </a:r>
                      <a:r>
                        <a:rPr lang="en-CA" sz="1200">
                          <a:effectLst/>
                          <a:highlight>
                            <a:srgbClr val="FFFF00"/>
                          </a:highlight>
                        </a:rPr>
                        <a:t>et de faire de l’activité physique</a:t>
                      </a:r>
                      <a:r>
                        <a:rPr lang="en-CA" sz="1200">
                          <a:effectLst/>
                        </a:rPr>
                        <a:t>.</a:t>
                      </a:r>
                      <a:endParaRPr lang="fr-CA" sz="1200">
                        <a:effectLst/>
                        <a:latin typeface="Times New Roman"/>
                        <a:ea typeface="Calibri"/>
                        <a:cs typeface="Times New Roman"/>
                      </a:endParaRPr>
                    </a:p>
                  </a:txBody>
                  <a:tcPr marL="68580" marR="68580" marT="0" marB="0"/>
                </a:tc>
              </a:tr>
              <a:tr h="0">
                <a:tc>
                  <a:txBody>
                    <a:bodyPr/>
                    <a:lstStyle/>
                    <a:p>
                      <a:pPr>
                        <a:spcAft>
                          <a:spcPts val="0"/>
                        </a:spcAft>
                      </a:pPr>
                      <a:r>
                        <a:rPr lang="en-CA" sz="1200">
                          <a:effectLst/>
                        </a:rPr>
                        <a:t>Compétences polyvalentes</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Gestion du temps, communication, faire des présentations</a:t>
                      </a:r>
                      <a:endParaRPr lang="fr-CA" sz="1200">
                        <a:effectLst/>
                        <a:latin typeface="Times New Roman"/>
                        <a:ea typeface="Calibri"/>
                        <a:cs typeface="Times New Roman"/>
                      </a:endParaRPr>
                    </a:p>
                  </a:txBody>
                  <a:tcPr marL="68580" marR="68580" marT="0" marB="0"/>
                </a:tc>
                <a:tc>
                  <a:txBody>
                    <a:bodyPr/>
                    <a:lstStyle/>
                    <a:p>
                      <a:pPr>
                        <a:spcAft>
                          <a:spcPts val="0"/>
                        </a:spcAft>
                      </a:pPr>
                      <a:r>
                        <a:rPr sz="1200"/>
                        <a:t>Je peux mettre</a:t>
                      </a:r>
                      <a:r>
                        <a:rPr lang="en-CA" sz="1200" dirty="0">
                          <a:effectLst/>
                          <a:highlight>
                            <a:srgbClr val="00FF00"/>
                          </a:highlight>
                        </a:rPr>
                        <a:t> enseigner </a:t>
                      </a:r>
                      <a:r>
                        <a:rPr sz="1200"/>
                        <a:t>et travailler dans le domaine du service à la clientèle</a:t>
                      </a:r>
                      <a:r>
                        <a:rPr lang="en-CA" sz="1200" dirty="0">
                          <a:effectLst/>
                        </a:rPr>
                        <a:t> sur mon C.V.</a:t>
                      </a:r>
                      <a:endParaRPr lang="fr-CA" sz="1200" dirty="0">
                        <a:effectLst/>
                        <a:latin typeface="Times New Roman"/>
                        <a:ea typeface="Calibri"/>
                        <a:cs typeface="Times New Roman"/>
                      </a:endParaRPr>
                    </a:p>
                  </a:txBody>
                  <a:tcPr marL="68580" marR="68580" marT="0" marB="0"/>
                </a:tc>
              </a:tr>
              <a:tr h="0">
                <a:tc>
                  <a:txBody>
                    <a:bodyPr/>
                    <a:lstStyle/>
                    <a:p>
                      <a:pPr>
                        <a:spcAft>
                          <a:spcPts val="0"/>
                        </a:spcAft>
                      </a:pPr>
                      <a:r>
                        <a:rPr lang="en-CA" sz="1200">
                          <a:effectLst/>
                        </a:rPr>
                        <a:t>Motivations</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L’argent, le bonheur, apprendre de nouvelles choses, résoudre des problèmes</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Des carrières qui me permettent de gagner beaucoup d’argent, que j’aime et qui impliquent de</a:t>
                      </a:r>
                      <a:r>
                        <a:rPr lang="en-CA" sz="1200">
                          <a:effectLst/>
                          <a:highlight>
                            <a:srgbClr val="FF00FF"/>
                          </a:highlight>
                        </a:rPr>
                        <a:t> résoudre des problèmes</a:t>
                      </a:r>
                      <a:endParaRPr lang="fr-CA" sz="1200">
                        <a:effectLst/>
                        <a:latin typeface="Times New Roman"/>
                        <a:ea typeface="Calibri"/>
                        <a:cs typeface="Times New Roman"/>
                      </a:endParaRPr>
                    </a:p>
                  </a:txBody>
                  <a:tcPr marL="68580" marR="68580" marT="0" marB="0"/>
                </a:tc>
              </a:tr>
              <a:tr h="0">
                <a:tc>
                  <a:txBody>
                    <a:bodyPr/>
                    <a:lstStyle/>
                    <a:p>
                      <a:pPr>
                        <a:spcAft>
                          <a:spcPts val="0"/>
                        </a:spcAft>
                      </a:pPr>
                      <a:r>
                        <a:rPr lang="en-CA" sz="1200">
                          <a:effectLst/>
                        </a:rPr>
                        <a:t>Conditions de travail</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Travail d’équipe, travail à l’extérieur, horaire flexible</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highlight>
                            <a:srgbClr val="00FF00"/>
                          </a:highlight>
                        </a:rPr>
                        <a:t>Travailler avec des gens</a:t>
                      </a:r>
                      <a:r>
                        <a:rPr lang="en-CA" sz="1200">
                          <a:effectLst/>
                        </a:rPr>
                        <a:t>, travailler à l’extérieur (récréation et parcs?), milieu de travail non structuré</a:t>
                      </a:r>
                      <a:endParaRPr lang="fr-CA" sz="1200">
                        <a:effectLst/>
                        <a:latin typeface="Times New Roman"/>
                        <a:ea typeface="Calibri"/>
                        <a:cs typeface="Times New Roman"/>
                      </a:endParaRPr>
                    </a:p>
                  </a:txBody>
                  <a:tcPr marL="68580" marR="68580" marT="0" marB="0"/>
                </a:tc>
              </a:tr>
              <a:tr h="0">
                <a:tc>
                  <a:txBody>
                    <a:bodyPr/>
                    <a:lstStyle/>
                    <a:p>
                      <a:pPr>
                        <a:spcAft>
                          <a:spcPts val="0"/>
                        </a:spcAft>
                      </a:pPr>
                      <a:r>
                        <a:rPr lang="en-CA" sz="1200">
                          <a:effectLst/>
                        </a:rPr>
                        <a:t>Valeurs </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Famille, argent, plein air</a:t>
                      </a:r>
                      <a:endParaRPr lang="fr-CA" sz="1200">
                        <a:effectLst/>
                        <a:latin typeface="Times New Roman"/>
                        <a:ea typeface="Calibri"/>
                        <a:cs typeface="Times New Roman"/>
                      </a:endParaRPr>
                    </a:p>
                  </a:txBody>
                  <a:tcPr marL="68580" marR="68580" marT="0" marB="0"/>
                </a:tc>
                <a:tc>
                  <a:txBody>
                    <a:bodyPr/>
                    <a:lstStyle/>
                    <a:p>
                      <a:pPr>
                        <a:spcAft>
                          <a:spcPts val="0"/>
                        </a:spcAft>
                      </a:pPr>
                      <a:r>
                        <a:rPr lang="en-CA" sz="1200">
                          <a:effectLst/>
                        </a:rPr>
                        <a:t>Avoir assez de temps pour ma famille, faire de l’argent, travailler à l’extérieur</a:t>
                      </a:r>
                      <a:endParaRPr lang="fr-CA" sz="1200">
                        <a:effectLst/>
                        <a:latin typeface="Times New Roman"/>
                        <a:ea typeface="Calibri"/>
                        <a:cs typeface="Times New Roman"/>
                      </a:endParaRPr>
                    </a:p>
                  </a:txBody>
                  <a:tcPr marL="68580" marR="68580" marT="0" marB="0"/>
                </a:tc>
              </a:tr>
              <a:tr h="0">
                <a:tc>
                  <a:txBody>
                    <a:bodyPr/>
                    <a:lstStyle/>
                    <a:p>
                      <a:pPr>
                        <a:spcAft>
                          <a:spcPts val="0"/>
                        </a:spcAft>
                      </a:pPr>
                      <a:r>
                        <a:rPr lang="en-CA" sz="1200" dirty="0">
                          <a:effectLst/>
                        </a:rPr>
                        <a:t>Styles d’apprentissage</a:t>
                      </a:r>
                      <a:endParaRPr lang="fr-CA" sz="1200" dirty="0">
                        <a:effectLst/>
                        <a:latin typeface="Times New Roman"/>
                        <a:ea typeface="Calibri"/>
                        <a:cs typeface="Times New Roman"/>
                      </a:endParaRPr>
                    </a:p>
                  </a:txBody>
                  <a:tcPr marL="68580" marR="68580" marT="0" marB="0"/>
                </a:tc>
                <a:tc>
                  <a:txBody>
                    <a:bodyPr/>
                    <a:lstStyle/>
                    <a:p>
                      <a:pPr>
                        <a:spcAft>
                          <a:spcPts val="0"/>
                        </a:spcAft>
                      </a:pPr>
                      <a:r>
                        <a:rPr lang="en-CA" sz="1200" dirty="0">
                          <a:effectLst/>
                        </a:rPr>
                        <a:t>Visuel, kinesthésique</a:t>
                      </a:r>
                      <a:endParaRPr lang="fr-CA" sz="1200" dirty="0">
                        <a:effectLst/>
                        <a:latin typeface="Times New Roman"/>
                        <a:ea typeface="Calibri"/>
                        <a:cs typeface="Times New Roman"/>
                      </a:endParaRPr>
                    </a:p>
                  </a:txBody>
                  <a:tcPr marL="68580" marR="68580" marT="0" marB="0"/>
                </a:tc>
                <a:tc>
                  <a:txBody>
                    <a:bodyPr/>
                    <a:lstStyle/>
                    <a:p>
                      <a:pPr>
                        <a:spcAft>
                          <a:spcPts val="0"/>
                        </a:spcAft>
                      </a:pPr>
                      <a:r>
                        <a:rPr lang="en-CA" sz="1200">
                          <a:effectLst/>
                        </a:rPr>
                        <a:t>J’apprends et je travaille mieux visuellement et </a:t>
                      </a:r>
                      <a:r>
                        <a:rPr lang="en-CA" sz="1200">
                          <a:effectLst/>
                          <a:highlight>
                            <a:srgbClr val="FFFF00"/>
                          </a:highlight>
                        </a:rPr>
                        <a:t>en accomplissant des tâches (milieu de travail actif)</a:t>
                      </a:r>
                      <a:r>
                        <a:rPr lang="en-CA" sz="1200">
                          <a:effectLst/>
                        </a:rPr>
                        <a:t>.</a:t>
                      </a:r>
                      <a:endParaRPr lang="fr-CA" sz="1200">
                        <a:effectLst/>
                        <a:latin typeface="Times New Roman"/>
                        <a:ea typeface="Calibri"/>
                        <a:cs typeface="Times New Roman"/>
                      </a:endParaRPr>
                    </a:p>
                  </a:txBody>
                  <a:tcPr marL="68580" marR="68580" marT="0" marB="0"/>
                </a:tc>
              </a:tr>
              <a:tr h="0">
                <a:tc>
                  <a:txBody>
                    <a:bodyPr/>
                    <a:lstStyle/>
                    <a:p>
                      <a:pPr>
                        <a:spcAft>
                          <a:spcPts val="0"/>
                        </a:spcAft>
                      </a:pPr>
                      <a:r>
                        <a:rPr lang="en-CA" sz="1200" b="1" kern="1200" dirty="0" smtClean="0">
                          <a:solidFill>
                            <a:schemeClr val="lt1"/>
                          </a:solidFill>
                          <a:effectLst/>
                          <a:latin typeface="+mn-lt"/>
                        </a:rPr>
                        <a:t>Faiblesses</a:t>
                      </a:r>
                      <a:endParaRPr lang="fr-CA" sz="1200" dirty="0">
                        <a:effectLst/>
                        <a:latin typeface="Times New Roman"/>
                        <a:ea typeface="Calibri"/>
                        <a:cs typeface="Times New Roman"/>
                      </a:endParaRPr>
                    </a:p>
                  </a:txBody>
                  <a:tcPr marL="68580" marR="68580" marT="0" marB="0"/>
                </a:tc>
                <a:tc>
                  <a:txBody>
                    <a:bodyPr/>
                    <a:lstStyle/>
                    <a:p>
                      <a:pPr>
                        <a:lnSpc>
                          <a:spcPct val="115000"/>
                        </a:lnSpc>
                        <a:spcAft>
                          <a:spcPts val="1000"/>
                        </a:spcAft>
                      </a:pPr>
                      <a:r>
                        <a:rPr lang="en-CA" sz="1200" dirty="0">
                          <a:effectLst/>
                          <a:latin typeface="Calibri" panose="020F0502020204030204" pitchFamily="34" charset="0"/>
                        </a:rPr>
                        <a:t>Impatience, écriture, histoire</a:t>
                      </a:r>
                    </a:p>
                  </a:txBody>
                  <a:tcPr marL="68580" marR="68580" marT="0" marB="0"/>
                </a:tc>
                <a:tc>
                  <a:txBody>
                    <a:bodyPr/>
                    <a:lstStyle/>
                    <a:p>
                      <a:pPr>
                        <a:lnSpc>
                          <a:spcPct val="115000"/>
                        </a:lnSpc>
                        <a:spcAft>
                          <a:spcPts val="1000"/>
                        </a:spcAft>
                      </a:pPr>
                      <a:r>
                        <a:rPr lang="en-CA" sz="1200" dirty="0">
                          <a:effectLst/>
                          <a:latin typeface="Calibri" panose="020F0502020204030204" pitchFamily="34" charset="0"/>
                        </a:rPr>
                        <a:t>Éviter les professions qui demandent d’écrire beaucoup et d’être patiente. </a:t>
                      </a:r>
                    </a:p>
                  </a:txBody>
                  <a:tcPr marL="68580" marR="68580" marT="0" marB="0"/>
                </a:tc>
              </a:tr>
              <a:tr h="0">
                <a:tc>
                  <a:txBody>
                    <a:bodyPr/>
                    <a:lstStyle/>
                    <a:p>
                      <a:pPr>
                        <a:spcAft>
                          <a:spcPts val="0"/>
                        </a:spcAft>
                      </a:pPr>
                      <a:r>
                        <a:rPr lang="en-CA" sz="1200" dirty="0">
                          <a:effectLst/>
                        </a:rPr>
                        <a:t>Réussite</a:t>
                      </a:r>
                      <a:endParaRPr lang="fr-CA" sz="1200" dirty="0">
                        <a:effectLst/>
                        <a:latin typeface="Times New Roman"/>
                        <a:ea typeface="Calibri"/>
                        <a:cs typeface="Times New Roman"/>
                      </a:endParaRPr>
                    </a:p>
                  </a:txBody>
                  <a:tcPr marL="68580" marR="68580" marT="0" marB="0"/>
                </a:tc>
                <a:tc>
                  <a:txBody>
                    <a:bodyPr/>
                    <a:lstStyle/>
                    <a:p>
                      <a:pPr>
                        <a:spcAft>
                          <a:spcPts val="0"/>
                        </a:spcAft>
                      </a:pPr>
                      <a:r>
                        <a:rPr lang="en-CA" sz="1200" dirty="0">
                          <a:effectLst/>
                        </a:rPr>
                        <a:t>Aimer ce que je fais</a:t>
                      </a:r>
                      <a:endParaRPr lang="fr-CA" sz="1200" dirty="0">
                        <a:effectLst/>
                        <a:latin typeface="Times New Roman"/>
                        <a:ea typeface="Calibri"/>
                        <a:cs typeface="Times New Roman"/>
                      </a:endParaRPr>
                    </a:p>
                  </a:txBody>
                  <a:tcPr marL="68580" marR="68580" marT="0" marB="0"/>
                </a:tc>
                <a:tc>
                  <a:txBody>
                    <a:bodyPr/>
                    <a:lstStyle/>
                    <a:p>
                      <a:pPr>
                        <a:spcAft>
                          <a:spcPts val="0"/>
                        </a:spcAft>
                      </a:pPr>
                      <a:r>
                        <a:rPr lang="en-CA" sz="1200" dirty="0">
                          <a:effectLst/>
                        </a:rPr>
                        <a:t>Je dois aimer et être intéressée par ce que je fais (voir intérêts)</a:t>
                      </a:r>
                      <a:endParaRPr lang="fr-CA" sz="1200" dirty="0">
                        <a:effectLst/>
                        <a:latin typeface="Times New Roman"/>
                        <a:ea typeface="Calibri"/>
                        <a:cs typeface="Times New Roman"/>
                      </a:endParaRPr>
                    </a:p>
                  </a:txBody>
                  <a:tcPr marL="68580" marR="68580" marT="0" marB="0"/>
                </a:tc>
              </a:tr>
            </a:tbl>
          </a:graphicData>
        </a:graphic>
      </p:graphicFrame>
      <p:sp>
        <p:nvSpPr>
          <p:cNvPr id="6" name="TextBox 5"/>
          <p:cNvSpPr txBox="1"/>
          <p:nvPr>
            <p:custDataLst>
              <p:tags r:id="rId2"/>
            </p:custDataLst>
          </p:nvPr>
        </p:nvSpPr>
        <p:spPr>
          <a:xfrm>
            <a:off x="145784" y="1268760"/>
            <a:ext cx="1923216" cy="5324535"/>
          </a:xfrm>
          <a:prstGeom prst="rect">
            <a:avLst/>
          </a:prstGeom>
          <a:noFill/>
        </p:spPr>
        <p:txBody>
          <a:bodyPr wrap="square" rtlCol="0">
            <a:spAutoFit/>
          </a:bodyPr>
          <a:lstStyle/>
          <a:p>
            <a:r>
              <a:rPr lang="en-CA" sz="2000" dirty="0">
                <a:solidFill>
                  <a:prstClr val="white"/>
                </a:solidFill>
              </a:rPr>
              <a:t>Elle écrit des indices pour son choix de carrière à partir de sa connaissance de soi</a:t>
            </a:r>
          </a:p>
          <a:p>
            <a:endParaRPr lang="fr-CA" sz="2000" dirty="0">
              <a:solidFill>
                <a:prstClr val="white"/>
              </a:solidFill>
            </a:endParaRPr>
          </a:p>
          <a:p>
            <a:r>
              <a:rPr lang="en-CA" sz="2000" dirty="0">
                <a:solidFill>
                  <a:prstClr val="white"/>
                </a:solidFill>
              </a:rPr>
              <a:t>Elle surligne les choses importantes et celles qui se répètent :</a:t>
            </a:r>
          </a:p>
          <a:p>
            <a:r>
              <a:rPr lang="en-CA" sz="2000" dirty="0">
                <a:solidFill>
                  <a:prstClr val="white"/>
                </a:solidFill>
              </a:rPr>
              <a:t>— les gens</a:t>
            </a:r>
          </a:p>
          <a:p>
            <a:r>
              <a:rPr lang="en-CA" sz="2000" dirty="0">
                <a:solidFill>
                  <a:prstClr val="white"/>
                </a:solidFill>
              </a:rPr>
              <a:t>— la résolution de problème</a:t>
            </a:r>
          </a:p>
          <a:p>
            <a:r>
              <a:rPr lang="en-CA" sz="2000" dirty="0">
                <a:solidFill>
                  <a:prstClr val="white"/>
                </a:solidFill>
              </a:rPr>
              <a:t>— l’activité physique</a:t>
            </a:r>
            <a:endParaRPr lang="fr-CA" sz="2000" dirty="0">
              <a:solidFill>
                <a:prstClr val="white"/>
              </a:solidFill>
            </a:endParaRPr>
          </a:p>
        </p:txBody>
      </p:sp>
      <p:sp>
        <p:nvSpPr>
          <p:cNvPr id="7" name="TextBox 6"/>
          <p:cNvSpPr txBox="1"/>
          <p:nvPr>
            <p:custDataLst>
              <p:tags r:id="rId3"/>
            </p:custDataLst>
          </p:nvPr>
        </p:nvSpPr>
        <p:spPr>
          <a:xfrm>
            <a:off x="163648" y="64094"/>
            <a:ext cx="2376264" cy="1323439"/>
          </a:xfrm>
          <a:prstGeom prst="rect">
            <a:avLst/>
          </a:prstGeom>
          <a:noFill/>
        </p:spPr>
        <p:txBody>
          <a:bodyPr wrap="square" rtlCol="0">
            <a:spAutoFit/>
          </a:bodyPr>
          <a:lstStyle/>
          <a:p>
            <a:r>
              <a:rPr lang="en-CA" sz="4000" dirty="0">
                <a:solidFill>
                  <a:srgbClr val="17BBFD">
                    <a:lumMod val="40000"/>
                    <a:lumOff val="60000"/>
                  </a:srgbClr>
                </a:solidFill>
                <a:latin typeface="Chiller" panose="04020404031007020602" pitchFamily="82" charset="0"/>
              </a:rPr>
              <a:t>L’exemple de Beth</a:t>
            </a:r>
            <a:endParaRPr lang="fr-CA" sz="4000" dirty="0">
              <a:solidFill>
                <a:srgbClr val="17BBFD">
                  <a:lumMod val="40000"/>
                  <a:lumOff val="60000"/>
                </a:srgbClr>
              </a:solidFill>
            </a:endParaRPr>
          </a:p>
        </p:txBody>
      </p:sp>
      <p:sp>
        <p:nvSpPr>
          <p:cNvPr id="2" name="Slide Number Placeholder 1"/>
          <p:cNvSpPr>
            <a:spLocks noGrp="1"/>
          </p:cNvSpPr>
          <p:nvPr>
            <p:ph type="sldNum" sz="quarter" idx="12"/>
            <p:custDataLst>
              <p:tags r:id="rId4"/>
            </p:custDataLst>
          </p:nvPr>
        </p:nvSpPr>
        <p:spPr/>
        <p:txBody>
          <a:bodyPr/>
          <a:lstStyle/>
          <a:p>
            <a:fld id="{916D1DEC-539C-4A14-8D0C-3899913686ED}" type="slidenum">
              <a:rPr lang="en-CA" smtClean="0">
                <a:solidFill>
                  <a:prstClr val="white">
                    <a:tint val="75000"/>
                  </a:prstClr>
                </a:solidFill>
              </a:rPr>
              <a:pPr/>
              <a:t>14</a:t>
            </a:fld>
            <a:endParaRPr lang="fr-CA">
              <a:solidFill>
                <a:prstClr val="white">
                  <a:tint val="75000"/>
                </a:prstClr>
              </a:solidFill>
            </a:endParaRPr>
          </a:p>
        </p:txBody>
      </p:sp>
    </p:spTree>
    <p:extLst>
      <p:ext uri="{BB962C8B-B14F-4D97-AF65-F5344CB8AC3E}">
        <p14:creationId xmlns:p14="http://schemas.microsoft.com/office/powerpoint/2010/main" val="3989336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95536" y="1649385"/>
            <a:ext cx="5904655" cy="1143000"/>
          </a:xfrm>
        </p:spPr>
        <p:txBody>
          <a:bodyPr>
            <a:normAutofit fontScale="90000"/>
          </a:bodyPr>
          <a:lstStyle/>
          <a:p>
            <a:pPr lvl="0" algn="l"/>
            <a:r>
              <a:rPr lang="en-CA" sz="3600" dirty="0" smtClean="0"/>
              <a:t>Beth effectue des recherches sur Internet à l’aide des mots-clés suivants :</a:t>
            </a:r>
            <a:endParaRPr lang="fr-CA" sz="4800" dirty="0">
              <a:latin typeface="Chiller" panose="04020404031007020602" pitchFamily="82" charset="0"/>
            </a:endParaRPr>
          </a:p>
        </p:txBody>
      </p:sp>
      <p:sp>
        <p:nvSpPr>
          <p:cNvPr id="3" name="Content Placeholder 2"/>
          <p:cNvSpPr>
            <a:spLocks noGrp="1"/>
          </p:cNvSpPr>
          <p:nvPr>
            <p:ph idx="1"/>
            <p:custDataLst>
              <p:tags r:id="rId2"/>
            </p:custDataLst>
          </p:nvPr>
        </p:nvSpPr>
        <p:spPr>
          <a:xfrm>
            <a:off x="467544" y="2996952"/>
            <a:ext cx="8229600" cy="3372527"/>
          </a:xfrm>
        </p:spPr>
        <p:txBody>
          <a:bodyPr>
            <a:normAutofit fontScale="92500" lnSpcReduction="10000"/>
          </a:bodyPr>
          <a:lstStyle/>
          <a:p>
            <a:r>
              <a:rPr lang="en-CA" i="1" dirty="0" smtClean="0">
                <a:solidFill>
                  <a:srgbClr val="FF3300"/>
                </a:solidFill>
              </a:rPr>
              <a:t>Liste de carrières où l’on travaille avec des gens </a:t>
            </a:r>
            <a:r>
              <a:rPr dirty="0" smtClean="0"/>
              <a:t>et </a:t>
            </a:r>
            <a:r>
              <a:rPr lang="en-CA" i="1" dirty="0" smtClean="0">
                <a:solidFill>
                  <a:srgbClr val="FF3300"/>
                </a:solidFill>
              </a:rPr>
              <a:t>Carrières qui exigent de travailler avec des gens</a:t>
            </a:r>
            <a:endParaRPr lang="fr-CA" dirty="0" smtClean="0">
              <a:solidFill>
                <a:srgbClr val="FF3300"/>
              </a:solidFill>
            </a:endParaRPr>
          </a:p>
          <a:p>
            <a:r>
              <a:rPr lang="en-CA" i="1" dirty="0" smtClean="0">
                <a:solidFill>
                  <a:srgbClr val="FE8602"/>
                </a:solidFill>
              </a:rPr>
              <a:t>Carrières où il faut résoudre des problèmes </a:t>
            </a:r>
            <a:r>
              <a:rPr dirty="0" smtClean="0"/>
              <a:t>et </a:t>
            </a:r>
            <a:r>
              <a:rPr lang="en-CA" i="1" dirty="0">
                <a:solidFill>
                  <a:srgbClr val="FB9E15"/>
                </a:solidFill>
              </a:rPr>
              <a:t>carrières pour les personnes qui aiment résoudre des problèmes</a:t>
            </a:r>
            <a:endParaRPr lang="fr-CA" dirty="0">
              <a:solidFill>
                <a:srgbClr val="FB9E15"/>
              </a:solidFill>
            </a:endParaRPr>
          </a:p>
          <a:p>
            <a:r>
              <a:rPr lang="en-CA" i="1" dirty="0">
                <a:solidFill>
                  <a:srgbClr val="FFFF00"/>
                </a:solidFill>
              </a:rPr>
              <a:t>Carrières actives </a:t>
            </a:r>
            <a:r>
              <a:rPr dirty="0" smtClean="0"/>
              <a:t>et </a:t>
            </a:r>
            <a:r>
              <a:rPr lang="en-CA" i="1" dirty="0">
                <a:solidFill>
                  <a:srgbClr val="FFFF00"/>
                </a:solidFill>
              </a:rPr>
              <a:t>carrières qui demandent de faire de l’activité physique</a:t>
            </a:r>
            <a:endParaRPr lang="fr-CA" dirty="0">
              <a:solidFill>
                <a:srgbClr val="FFFF00"/>
              </a:solidFill>
            </a:endParaRPr>
          </a:p>
          <a:p>
            <a:pPr lvl="0"/>
            <a:endParaRPr lang="fr-CA" dirty="0"/>
          </a:p>
          <a:p>
            <a:pPr marL="0" indent="0">
              <a:buNone/>
            </a:pPr>
            <a:endParaRPr lang="fr-CA" dirty="0"/>
          </a:p>
        </p:txBody>
      </p:sp>
      <p:pic>
        <p:nvPicPr>
          <p:cNvPr id="1026" name="Picture 2" descr="C:\Users\sdupley\AppData\Local\Microsoft\Windows\Temporary Internet Files\Content.IE5\1M4PMTYW\MC900439344[1].jp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rot="1097343">
            <a:off x="6231147" y="383327"/>
            <a:ext cx="2210396" cy="2210396"/>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4"/>
            </p:custDataLst>
          </p:nvPr>
        </p:nvSpPr>
        <p:spPr>
          <a:xfrm>
            <a:off x="783783" y="565195"/>
            <a:ext cx="3831498" cy="923330"/>
          </a:xfrm>
          <a:prstGeom prst="rect">
            <a:avLst/>
          </a:prstGeom>
          <a:noFill/>
        </p:spPr>
        <p:txBody>
          <a:bodyPr wrap="none" rtlCol="0">
            <a:spAutoFit/>
          </a:bodyPr>
          <a:lstStyle/>
          <a:p>
            <a:r>
              <a:rPr lang="en-CA" sz="5400" dirty="0">
                <a:solidFill>
                  <a:srgbClr val="FBFD95"/>
                </a:solidFill>
                <a:latin typeface="Chiller" panose="04020404031007020602" pitchFamily="82" charset="0"/>
              </a:rPr>
              <a:t>Recherches sur Internet</a:t>
            </a:r>
            <a:endParaRPr lang="fr-CA" sz="5400" dirty="0">
              <a:solidFill>
                <a:srgbClr val="FBFD95"/>
              </a:solidFill>
            </a:endParaRPr>
          </a:p>
        </p:txBody>
      </p:sp>
      <p:sp>
        <p:nvSpPr>
          <p:cNvPr id="5" name="Slide Number Placeholder 4"/>
          <p:cNvSpPr>
            <a:spLocks noGrp="1"/>
          </p:cNvSpPr>
          <p:nvPr>
            <p:ph type="sldNum" sz="quarter" idx="12"/>
            <p:custDataLst>
              <p:tags r:id="rId5"/>
            </p:custDataLst>
          </p:nvPr>
        </p:nvSpPr>
        <p:spPr/>
        <p:txBody>
          <a:bodyPr/>
          <a:lstStyle/>
          <a:p>
            <a:fld id="{916D1DEC-539C-4A14-8D0C-3899913686ED}" type="slidenum">
              <a:rPr lang="en-CA" smtClean="0">
                <a:solidFill>
                  <a:prstClr val="white">
                    <a:tint val="75000"/>
                  </a:prstClr>
                </a:solidFill>
              </a:rPr>
              <a:pPr/>
              <a:t>15</a:t>
            </a:fld>
            <a:endParaRPr lang="fr-CA">
              <a:solidFill>
                <a:prstClr val="white">
                  <a:tint val="75000"/>
                </a:prstClr>
              </a:solidFill>
            </a:endParaRPr>
          </a:p>
        </p:txBody>
      </p:sp>
    </p:spTree>
    <p:extLst>
      <p:ext uri="{BB962C8B-B14F-4D97-AF65-F5344CB8AC3E}">
        <p14:creationId xmlns:p14="http://schemas.microsoft.com/office/powerpoint/2010/main" val="227807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solidFill>
                  <a:schemeClr val="accent5">
                    <a:lumMod val="60000"/>
                    <a:lumOff val="40000"/>
                  </a:schemeClr>
                </a:solidFill>
                <a:latin typeface="Chiller" panose="04020404031007020602" pitchFamily="82" charset="0"/>
              </a:rPr>
              <a:t>Les carrières qui m’intéressent</a:t>
            </a:r>
            <a:endParaRPr lang="fr-CA" dirty="0">
              <a:solidFill>
                <a:schemeClr val="accent5">
                  <a:lumMod val="60000"/>
                  <a:lumOff val="40000"/>
                </a:schemeClr>
              </a:solidFill>
              <a:latin typeface="Chiller" panose="04020404031007020602" pitchFamily="82" charset="0"/>
            </a:endParaRPr>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3557382369"/>
              </p:ext>
            </p:extLst>
          </p:nvPr>
        </p:nvGraphicFramePr>
        <p:xfrm>
          <a:off x="323528" y="3900458"/>
          <a:ext cx="8424938" cy="2480870"/>
        </p:xfrm>
        <a:graphic>
          <a:graphicData uri="http://schemas.openxmlformats.org/drawingml/2006/table">
            <a:tbl>
              <a:tblPr firstRow="1" firstCol="1" bandRow="1">
                <a:tableStyleId>{7DF18680-E054-41AD-8BC1-D1AEF772440D}</a:tableStyleId>
              </a:tblPr>
              <a:tblGrid>
                <a:gridCol w="2983958"/>
                <a:gridCol w="5440980"/>
              </a:tblGrid>
              <a:tr h="926720">
                <a:tc>
                  <a:txBody>
                    <a:bodyPr/>
                    <a:lstStyle/>
                    <a:p>
                      <a:pPr algn="ctr">
                        <a:lnSpc>
                          <a:spcPct val="115000"/>
                        </a:lnSpc>
                        <a:spcAft>
                          <a:spcPts val="1000"/>
                        </a:spcAft>
                      </a:pPr>
                      <a:r>
                        <a:rPr lang="en-CA" sz="2400" dirty="0">
                          <a:solidFill>
                            <a:schemeClr val="bg1"/>
                          </a:solidFill>
                          <a:effectLst/>
                        </a:rPr>
                        <a:t>Carrière</a:t>
                      </a:r>
                      <a:endParaRPr lang="fr-CA" sz="24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CA" sz="2400" dirty="0" smtClean="0">
                          <a:solidFill>
                            <a:schemeClr val="bg1"/>
                          </a:solidFill>
                          <a:effectLst/>
                        </a:rPr>
                        <a:t>Points intéressants - Qu’est-ce que j’aime à propos de cette carrière?</a:t>
                      </a:r>
                      <a:endParaRPr lang="fr-CA" sz="2400" dirty="0">
                        <a:solidFill>
                          <a:schemeClr val="bg1"/>
                        </a:solidFill>
                        <a:effectLst/>
                        <a:latin typeface="Calibri"/>
                        <a:ea typeface="Calibri"/>
                        <a:cs typeface="Times New Roman"/>
                      </a:endParaRPr>
                    </a:p>
                  </a:txBody>
                  <a:tcPr marL="68580" marR="68580" marT="0" marB="0"/>
                </a:tc>
              </a:tr>
              <a:tr h="815619">
                <a:tc>
                  <a:txBody>
                    <a:bodyPr/>
                    <a:lstStyle/>
                    <a:p>
                      <a:pPr>
                        <a:lnSpc>
                          <a:spcPct val="115000"/>
                        </a:lnSpc>
                        <a:spcAft>
                          <a:spcPts val="1000"/>
                        </a:spcAft>
                      </a:pPr>
                      <a:r>
                        <a:rPr lang="en-CA" sz="2400" dirty="0">
                          <a:solidFill>
                            <a:schemeClr val="bg1"/>
                          </a:solidFill>
                          <a:effectLst/>
                        </a:rPr>
                        <a:t>Sculpteur</a:t>
                      </a:r>
                      <a:endParaRPr lang="fr-CA" sz="2400" dirty="0">
                        <a:solidFill>
                          <a:schemeClr val="bg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n-CA" sz="2400" b="1" dirty="0" smtClean="0">
                          <a:solidFill>
                            <a:schemeClr val="bg1"/>
                          </a:solidFill>
                          <a:effectLst/>
                        </a:rPr>
                        <a:t>Travail </a:t>
                      </a:r>
                      <a:r>
                        <a:rPr lang="en-CA" sz="2400" b="1" dirty="0" err="1" smtClean="0">
                          <a:solidFill>
                            <a:schemeClr val="bg1"/>
                          </a:solidFill>
                          <a:effectLst/>
                        </a:rPr>
                        <a:t>manuel</a:t>
                      </a:r>
                      <a:r>
                        <a:rPr lang="en-CA" sz="2400" dirty="0" smtClean="0">
                          <a:solidFill>
                            <a:schemeClr val="bg1"/>
                          </a:solidFill>
                          <a:effectLst/>
                        </a:rPr>
                        <a:t>, créatif, autonome, actif, horaire flexible</a:t>
                      </a:r>
                      <a:endParaRPr lang="fr-CA" sz="2400" dirty="0">
                        <a:solidFill>
                          <a:schemeClr val="bg1"/>
                        </a:solidFill>
                        <a:effectLst/>
                        <a:latin typeface="Calibri"/>
                        <a:ea typeface="Calibri"/>
                        <a:cs typeface="Times New Roman"/>
                      </a:endParaRPr>
                    </a:p>
                  </a:txBody>
                  <a:tcPr marL="68580" marR="68580" marT="0" marB="0"/>
                </a:tc>
              </a:tr>
              <a:tr h="712902">
                <a:tc>
                  <a:txBody>
                    <a:bodyPr/>
                    <a:lstStyle/>
                    <a:p>
                      <a:pPr>
                        <a:lnSpc>
                          <a:spcPct val="115000"/>
                        </a:lnSpc>
                        <a:spcAft>
                          <a:spcPts val="1000"/>
                        </a:spcAft>
                      </a:pPr>
                      <a:r>
                        <a:rPr lang="en-CA" sz="2400" dirty="0">
                          <a:solidFill>
                            <a:schemeClr val="bg1"/>
                          </a:solidFill>
                          <a:effectLst/>
                        </a:rPr>
                        <a:t>Concepteur graphique</a:t>
                      </a:r>
                      <a:endParaRPr lang="fr-CA" sz="2400" dirty="0">
                        <a:solidFill>
                          <a:schemeClr val="bg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n-CA" sz="2400" dirty="0">
                          <a:solidFill>
                            <a:schemeClr val="bg1"/>
                          </a:solidFill>
                          <a:effectLst/>
                        </a:rPr>
                        <a:t>Créatif, stimulant, axé sur la technologie</a:t>
                      </a:r>
                      <a:endParaRPr lang="fr-CA" sz="2400" dirty="0">
                        <a:solidFill>
                          <a:schemeClr val="bg1"/>
                        </a:solidFill>
                        <a:effectLst/>
                        <a:latin typeface="Calibri"/>
                        <a:ea typeface="Calibri"/>
                        <a:cs typeface="Times New Roman"/>
                      </a:endParaRPr>
                    </a:p>
                  </a:txBody>
                  <a:tcPr marL="68580" marR="68580" marT="0" marB="0"/>
                </a:tc>
              </a:tr>
            </a:tbl>
          </a:graphicData>
        </a:graphic>
      </p:graphicFrame>
      <p:sp>
        <p:nvSpPr>
          <p:cNvPr id="6" name="TextBox 5"/>
          <p:cNvSpPr txBox="1"/>
          <p:nvPr>
            <p:custDataLst>
              <p:tags r:id="rId3"/>
            </p:custDataLst>
          </p:nvPr>
        </p:nvSpPr>
        <p:spPr>
          <a:xfrm>
            <a:off x="323528" y="1235938"/>
            <a:ext cx="8352928" cy="2308324"/>
          </a:xfrm>
          <a:prstGeom prst="rect">
            <a:avLst/>
          </a:prstGeom>
          <a:noFill/>
        </p:spPr>
        <p:txBody>
          <a:bodyPr wrap="square" rtlCol="0">
            <a:spAutoFit/>
          </a:bodyPr>
          <a:lstStyle/>
          <a:p>
            <a:pPr algn="ctr"/>
            <a:r>
              <a:rPr lang="en-CA" sz="3600" dirty="0">
                <a:solidFill>
                  <a:srgbClr val="68007F">
                    <a:lumMod val="40000"/>
                    <a:lumOff val="60000"/>
                  </a:srgbClr>
                </a:solidFill>
              </a:rPr>
              <a:t>Jetez un coup d’œil aux carrières intéressantes qui sont ressorties de vos recherches. </a:t>
            </a:r>
            <a:r>
              <a:rPr lang="en-CA" sz="3600" dirty="0" err="1">
                <a:solidFill>
                  <a:srgbClr val="68007F">
                    <a:lumMod val="40000"/>
                    <a:lumOff val="60000"/>
                  </a:srgbClr>
                </a:solidFill>
              </a:rPr>
              <a:t>Qu’aimez-vous</a:t>
            </a:r>
            <a:r>
              <a:rPr lang="en-CA" sz="3600" dirty="0">
                <a:solidFill>
                  <a:srgbClr val="68007F">
                    <a:lumMod val="40000"/>
                    <a:lumOff val="60000"/>
                  </a:srgbClr>
                </a:solidFill>
              </a:rPr>
              <a:t> à propos d’elles?</a:t>
            </a:r>
          </a:p>
        </p:txBody>
      </p:sp>
      <p:sp>
        <p:nvSpPr>
          <p:cNvPr id="7" name="TextBox 6"/>
          <p:cNvSpPr txBox="1"/>
          <p:nvPr>
            <p:custDataLst>
              <p:tags r:id="rId4"/>
            </p:custDataLst>
          </p:nvPr>
        </p:nvSpPr>
        <p:spPr>
          <a:xfrm>
            <a:off x="314832" y="3276273"/>
            <a:ext cx="1800200" cy="584775"/>
          </a:xfrm>
          <a:prstGeom prst="rect">
            <a:avLst/>
          </a:prstGeom>
          <a:noFill/>
        </p:spPr>
        <p:txBody>
          <a:bodyPr wrap="square" rtlCol="0">
            <a:spAutoFit/>
          </a:bodyPr>
          <a:lstStyle/>
          <a:p>
            <a:r>
              <a:rPr lang="en-CA" sz="3200" dirty="0">
                <a:solidFill>
                  <a:srgbClr val="00E2A7">
                    <a:lumMod val="20000"/>
                    <a:lumOff val="80000"/>
                  </a:srgbClr>
                </a:solidFill>
              </a:rPr>
              <a:t>Exemple :</a:t>
            </a:r>
            <a:endParaRPr lang="fr-CA" sz="3200" dirty="0">
              <a:solidFill>
                <a:srgbClr val="00E2A7">
                  <a:lumMod val="20000"/>
                  <a:lumOff val="80000"/>
                </a:srgbClr>
              </a:solidFill>
            </a:endParaRPr>
          </a:p>
        </p:txBody>
      </p:sp>
      <p:sp>
        <p:nvSpPr>
          <p:cNvPr id="3" name="Slide Number Placeholder 2"/>
          <p:cNvSpPr>
            <a:spLocks noGrp="1"/>
          </p:cNvSpPr>
          <p:nvPr>
            <p:ph type="sldNum" sz="quarter" idx="12"/>
            <p:custDataLst>
              <p:tags r:id="rId5"/>
            </p:custDataLst>
          </p:nvPr>
        </p:nvSpPr>
        <p:spPr/>
        <p:txBody>
          <a:bodyPr/>
          <a:lstStyle/>
          <a:p>
            <a:fld id="{916D1DEC-539C-4A14-8D0C-3899913686ED}" type="slidenum">
              <a:rPr lang="en-CA" smtClean="0">
                <a:solidFill>
                  <a:prstClr val="white">
                    <a:tint val="75000"/>
                  </a:prstClr>
                </a:solidFill>
              </a:rPr>
              <a:pPr/>
              <a:t>16</a:t>
            </a:fld>
            <a:endParaRPr lang="fr-CA">
              <a:solidFill>
                <a:prstClr val="white">
                  <a:tint val="75000"/>
                </a:prstClr>
              </a:solidFill>
            </a:endParaRPr>
          </a:p>
        </p:txBody>
      </p:sp>
    </p:spTree>
    <p:extLst>
      <p:ext uri="{BB962C8B-B14F-4D97-AF65-F5344CB8AC3E}">
        <p14:creationId xmlns:p14="http://schemas.microsoft.com/office/powerpoint/2010/main" val="4063106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41784"/>
            <a:ext cx="8229600" cy="1143000"/>
          </a:xfrm>
        </p:spPr>
        <p:txBody>
          <a:bodyPr>
            <a:normAutofit fontScale="90000"/>
          </a:bodyPr>
          <a:lstStyle/>
          <a:p>
            <a:r>
              <a:rPr lang="en-CA" dirty="0" smtClean="0">
                <a:solidFill>
                  <a:schemeClr val="accent3">
                    <a:lumMod val="40000"/>
                    <a:lumOff val="60000"/>
                  </a:schemeClr>
                </a:solidFill>
                <a:latin typeface="Chiller" panose="04020404031007020602" pitchFamily="82" charset="0"/>
              </a:rPr>
              <a:t>Recherche Internet à l’aide des points intéressants</a:t>
            </a:r>
            <a:endParaRPr lang="fr-CA" dirty="0">
              <a:solidFill>
                <a:schemeClr val="accent3">
                  <a:lumMod val="40000"/>
                  <a:lumOff val="60000"/>
                </a:schemeClr>
              </a:solidFill>
              <a:latin typeface="Chiller" panose="04020404031007020602" pitchFamily="82" charset="0"/>
            </a:endParaRPr>
          </a:p>
        </p:txBody>
      </p:sp>
      <p:sp>
        <p:nvSpPr>
          <p:cNvPr id="3" name="Content Placeholder 2"/>
          <p:cNvSpPr>
            <a:spLocks noGrp="1"/>
          </p:cNvSpPr>
          <p:nvPr>
            <p:ph idx="1"/>
            <p:custDataLst>
              <p:tags r:id="rId2"/>
            </p:custDataLst>
          </p:nvPr>
        </p:nvSpPr>
        <p:spPr>
          <a:xfrm>
            <a:off x="251520" y="3573016"/>
            <a:ext cx="8568952" cy="2049091"/>
          </a:xfrm>
        </p:spPr>
        <p:txBody>
          <a:bodyPr>
            <a:noAutofit/>
          </a:bodyPr>
          <a:lstStyle/>
          <a:p>
            <a:pPr marL="0" indent="0">
              <a:buNone/>
            </a:pPr>
            <a:r>
              <a:rPr dirty="0" smtClean="0"/>
              <a:t>Exemples de recherche :</a:t>
            </a:r>
          </a:p>
          <a:p>
            <a:pPr marL="0" indent="0" algn="ctr">
              <a:buNone/>
            </a:pPr>
            <a:r>
              <a:rPr lang="en-CA" sz="3100" i="1" dirty="0" err="1" smtClean="0">
                <a:solidFill>
                  <a:schemeClr val="accent3">
                    <a:lumMod val="40000"/>
                    <a:lumOff val="60000"/>
                  </a:schemeClr>
                </a:solidFill>
              </a:rPr>
              <a:t>Carrière</a:t>
            </a:r>
            <a:r>
              <a:rPr lang="en-CA" sz="3100" i="1" dirty="0" smtClean="0">
                <a:solidFill>
                  <a:schemeClr val="accent3">
                    <a:lumMod val="40000"/>
                    <a:lumOff val="60000"/>
                  </a:schemeClr>
                </a:solidFill>
              </a:rPr>
              <a:t> </a:t>
            </a:r>
            <a:r>
              <a:rPr lang="en-CA" sz="3100" i="1" dirty="0" err="1" smtClean="0">
                <a:solidFill>
                  <a:schemeClr val="accent3">
                    <a:lumMod val="40000"/>
                    <a:lumOff val="60000"/>
                  </a:schemeClr>
                </a:solidFill>
              </a:rPr>
              <a:t>manuelle</a:t>
            </a:r>
            <a:endParaRPr lang="en-CA" sz="3100" i="1" dirty="0" smtClean="0">
              <a:solidFill>
                <a:schemeClr val="accent3">
                  <a:lumMod val="40000"/>
                  <a:lumOff val="60000"/>
                </a:schemeClr>
              </a:solidFill>
            </a:endParaRPr>
          </a:p>
          <a:p>
            <a:pPr marL="0" indent="0" algn="ctr">
              <a:buNone/>
            </a:pPr>
            <a:r>
              <a:rPr dirty="0" smtClean="0"/>
              <a:t>et </a:t>
            </a:r>
          </a:p>
          <a:p>
            <a:pPr marL="0" indent="0" algn="ctr">
              <a:buNone/>
            </a:pPr>
            <a:r>
              <a:rPr lang="en-CA" sz="3100" i="1" dirty="0" smtClean="0">
                <a:solidFill>
                  <a:schemeClr val="accent3">
                    <a:lumMod val="40000"/>
                    <a:lumOff val="60000"/>
                  </a:schemeClr>
                </a:solidFill>
              </a:rPr>
              <a:t>Carrières pour les personnes manuelles</a:t>
            </a:r>
            <a:endParaRPr lang="fr-CA" sz="3100" i="1" dirty="0">
              <a:solidFill>
                <a:schemeClr val="accent3">
                  <a:lumMod val="40000"/>
                  <a:lumOff val="60000"/>
                </a:schemeClr>
              </a:solidFill>
            </a:endParaRPr>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3792775515"/>
              </p:ext>
            </p:extLst>
          </p:nvPr>
        </p:nvGraphicFramePr>
        <p:xfrm>
          <a:off x="323528" y="1589024"/>
          <a:ext cx="8424938" cy="1767968"/>
        </p:xfrm>
        <a:graphic>
          <a:graphicData uri="http://schemas.openxmlformats.org/drawingml/2006/table">
            <a:tbl>
              <a:tblPr firstRow="1" firstCol="1" bandRow="1">
                <a:tableStyleId>{7DF18680-E054-41AD-8BC1-D1AEF772440D}</a:tableStyleId>
              </a:tblPr>
              <a:tblGrid>
                <a:gridCol w="2983958"/>
                <a:gridCol w="5440980"/>
              </a:tblGrid>
              <a:tr h="926720">
                <a:tc>
                  <a:txBody>
                    <a:bodyPr/>
                    <a:lstStyle/>
                    <a:p>
                      <a:pPr algn="ctr">
                        <a:lnSpc>
                          <a:spcPct val="115000"/>
                        </a:lnSpc>
                        <a:spcAft>
                          <a:spcPts val="1000"/>
                        </a:spcAft>
                      </a:pPr>
                      <a:r>
                        <a:rPr lang="en-CA" sz="2400" dirty="0">
                          <a:solidFill>
                            <a:schemeClr val="bg1"/>
                          </a:solidFill>
                          <a:effectLst/>
                        </a:rPr>
                        <a:t>Carrière</a:t>
                      </a:r>
                      <a:endParaRPr lang="fr-CA" sz="24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CA" sz="2400" dirty="0" smtClean="0">
                          <a:solidFill>
                            <a:schemeClr val="bg1"/>
                          </a:solidFill>
                          <a:effectLst/>
                        </a:rPr>
                        <a:t>Points intéressants - Qu’est-ce que j’aime à propos de cette carrière?</a:t>
                      </a:r>
                      <a:endParaRPr lang="fr-CA" sz="2400" dirty="0">
                        <a:solidFill>
                          <a:schemeClr val="bg1"/>
                        </a:solidFill>
                        <a:effectLst/>
                        <a:latin typeface="Calibri"/>
                        <a:ea typeface="Calibri"/>
                        <a:cs typeface="Times New Roman"/>
                      </a:endParaRPr>
                    </a:p>
                  </a:txBody>
                  <a:tcPr marL="68580" marR="68580" marT="0" marB="0"/>
                </a:tc>
              </a:tr>
              <a:tr h="815619">
                <a:tc>
                  <a:txBody>
                    <a:bodyPr/>
                    <a:lstStyle/>
                    <a:p>
                      <a:pPr>
                        <a:lnSpc>
                          <a:spcPct val="115000"/>
                        </a:lnSpc>
                        <a:spcAft>
                          <a:spcPts val="1000"/>
                        </a:spcAft>
                      </a:pPr>
                      <a:r>
                        <a:rPr lang="en-CA" sz="2400" dirty="0">
                          <a:solidFill>
                            <a:schemeClr val="bg1"/>
                          </a:solidFill>
                          <a:effectLst/>
                        </a:rPr>
                        <a:t>Sculpteur</a:t>
                      </a:r>
                      <a:endParaRPr lang="fr-CA" sz="2400" dirty="0">
                        <a:solidFill>
                          <a:schemeClr val="bg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n-CA" sz="2400" b="1" u="sng" dirty="0" smtClean="0">
                          <a:solidFill>
                            <a:schemeClr val="bg1"/>
                          </a:solidFill>
                          <a:effectLst/>
                        </a:rPr>
                        <a:t>Travail </a:t>
                      </a:r>
                      <a:r>
                        <a:rPr lang="en-CA" sz="2400" b="1" u="sng" dirty="0" err="1" smtClean="0">
                          <a:solidFill>
                            <a:schemeClr val="bg1"/>
                          </a:solidFill>
                          <a:effectLst/>
                        </a:rPr>
                        <a:t>manuel</a:t>
                      </a:r>
                      <a:r>
                        <a:rPr lang="en-CA" sz="2400" dirty="0" smtClean="0">
                          <a:solidFill>
                            <a:schemeClr val="bg1"/>
                          </a:solidFill>
                          <a:effectLst/>
                        </a:rPr>
                        <a:t>, créatif, autonome, actif, horaire flexible</a:t>
                      </a:r>
                      <a:endParaRPr lang="fr-CA" sz="2400" dirty="0">
                        <a:solidFill>
                          <a:schemeClr val="bg1"/>
                        </a:solidFill>
                        <a:effectLst/>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custDataLst>
              <p:tags r:id="rId4"/>
            </p:custDataLst>
          </p:nvPr>
        </p:nvSpPr>
        <p:spPr/>
        <p:txBody>
          <a:bodyPr/>
          <a:lstStyle/>
          <a:p>
            <a:fld id="{916D1DEC-539C-4A14-8D0C-3899913686ED}" type="slidenum">
              <a:rPr lang="en-CA" smtClean="0">
                <a:solidFill>
                  <a:prstClr val="white">
                    <a:tint val="75000"/>
                  </a:prstClr>
                </a:solidFill>
              </a:rPr>
              <a:pPr/>
              <a:t>17</a:t>
            </a:fld>
            <a:endParaRPr lang="fr-CA">
              <a:solidFill>
                <a:prstClr val="white">
                  <a:tint val="75000"/>
                </a:prstClr>
              </a:solidFill>
            </a:endParaRPr>
          </a:p>
        </p:txBody>
      </p:sp>
    </p:spTree>
    <p:extLst>
      <p:ext uri="{BB962C8B-B14F-4D97-AF65-F5344CB8AC3E}">
        <p14:creationId xmlns:p14="http://schemas.microsoft.com/office/powerpoint/2010/main" val="3051116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46856" y="-27384"/>
            <a:ext cx="8229600" cy="1143000"/>
          </a:xfrm>
        </p:spPr>
        <p:txBody>
          <a:bodyPr/>
          <a:lstStyle/>
          <a:p>
            <a:r>
              <a:rPr lang="en-CA" dirty="0" smtClean="0">
                <a:solidFill>
                  <a:schemeClr val="accent3">
                    <a:lumMod val="40000"/>
                    <a:lumOff val="60000"/>
                  </a:schemeClr>
                </a:solidFill>
                <a:latin typeface="Chiller" panose="04020404031007020602" pitchFamily="82" charset="0"/>
              </a:rPr>
              <a:t>Autres carrières intéressantes</a:t>
            </a:r>
            <a:endParaRPr lang="fr-CA" dirty="0">
              <a:solidFill>
                <a:schemeClr val="accent3">
                  <a:lumMod val="40000"/>
                  <a:lumOff val="60000"/>
                </a:schemeClr>
              </a:solidFill>
            </a:endParaRPr>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3302871798"/>
              </p:ext>
            </p:extLst>
          </p:nvPr>
        </p:nvGraphicFramePr>
        <p:xfrm>
          <a:off x="287524" y="3928866"/>
          <a:ext cx="8640959" cy="2534787"/>
        </p:xfrm>
        <a:graphic>
          <a:graphicData uri="http://schemas.openxmlformats.org/drawingml/2006/table">
            <a:tbl>
              <a:tblPr firstRow="1" firstCol="1" bandRow="1">
                <a:tableStyleId>{F5AB1C69-6EDB-4FF4-983F-18BD219EF322}</a:tableStyleId>
              </a:tblPr>
              <a:tblGrid>
                <a:gridCol w="2358237"/>
                <a:gridCol w="1891451"/>
                <a:gridCol w="2735088"/>
                <a:gridCol w="1656183"/>
              </a:tblGrid>
              <a:tr h="802375">
                <a:tc>
                  <a:txBody>
                    <a:bodyPr/>
                    <a:lstStyle/>
                    <a:p>
                      <a:pPr algn="ctr">
                        <a:spcAft>
                          <a:spcPts val="0"/>
                        </a:spcAft>
                      </a:pPr>
                      <a:r>
                        <a:rPr lang="en-CA" sz="2000" b="0" dirty="0">
                          <a:effectLst/>
                        </a:rPr>
                        <a:t>Points intéressants - Qu’est-ce que j’aime à propos de cette carrière?</a:t>
                      </a:r>
                      <a:endParaRPr lang="fr-CA" sz="2000" b="0" dirty="0">
                        <a:effectLst/>
                        <a:latin typeface="Times New Roman"/>
                        <a:ea typeface="Calibri"/>
                      </a:endParaRPr>
                    </a:p>
                  </a:txBody>
                  <a:tcPr marL="38574" marR="38574" marT="0" marB="0"/>
                </a:tc>
                <a:tc>
                  <a:txBody>
                    <a:bodyPr/>
                    <a:lstStyle/>
                    <a:p>
                      <a:pPr algn="ctr">
                        <a:spcAft>
                          <a:spcPts val="0"/>
                        </a:spcAft>
                      </a:pPr>
                      <a:r>
                        <a:rPr lang="en-CA" sz="2000" b="0" dirty="0">
                          <a:effectLst/>
                        </a:rPr>
                        <a:t>Autres carrières qui partagent cette caractéristique</a:t>
                      </a:r>
                      <a:endParaRPr lang="fr-CA" sz="2000" b="0" dirty="0">
                        <a:effectLst/>
                        <a:latin typeface="Times New Roman"/>
                        <a:ea typeface="Calibri"/>
                      </a:endParaRPr>
                    </a:p>
                  </a:txBody>
                  <a:tcPr marL="38574" marR="38574" marT="0" marB="0"/>
                </a:tc>
                <a:tc>
                  <a:txBody>
                    <a:bodyPr/>
                    <a:lstStyle/>
                    <a:p>
                      <a:pPr algn="ctr">
                        <a:spcAft>
                          <a:spcPts val="0"/>
                        </a:spcAft>
                      </a:pPr>
                      <a:r>
                        <a:rPr lang="en-CA" sz="2000" b="0">
                          <a:effectLst/>
                        </a:rPr>
                        <a:t>Description de la carrière</a:t>
                      </a:r>
                    </a:p>
                    <a:p>
                      <a:pPr algn="ctr">
                        <a:spcAft>
                          <a:spcPts val="0"/>
                        </a:spcAft>
                      </a:pPr>
                      <a:r>
                        <a:rPr lang="en-CA" sz="2000" b="0">
                          <a:effectLst/>
                        </a:rPr>
                        <a:t>(une phrase ou deux)</a:t>
                      </a:r>
                      <a:endParaRPr lang="fr-CA" sz="2000" b="0">
                        <a:effectLst/>
                        <a:latin typeface="Times New Roman"/>
                        <a:ea typeface="Calibri"/>
                      </a:endParaRPr>
                    </a:p>
                  </a:txBody>
                  <a:tcPr marL="38574" marR="38574" marT="0" marB="0"/>
                </a:tc>
                <a:tc>
                  <a:txBody>
                    <a:bodyPr/>
                    <a:lstStyle/>
                    <a:p>
                      <a:pPr algn="ctr">
                        <a:spcAft>
                          <a:spcPts val="0"/>
                        </a:spcAft>
                      </a:pPr>
                      <a:r>
                        <a:rPr lang="en-CA" sz="2000" b="0" dirty="0">
                          <a:effectLst/>
                        </a:rPr>
                        <a:t>Est-ce que cette carrière me conviendrait? </a:t>
                      </a:r>
                      <a:endParaRPr lang="fr-CA" sz="2000" b="0" dirty="0">
                        <a:effectLst/>
                        <a:latin typeface="Times New Roman"/>
                        <a:ea typeface="Calibri"/>
                      </a:endParaRPr>
                    </a:p>
                  </a:txBody>
                  <a:tcPr marL="38574" marR="38574" marT="0" marB="0"/>
                </a:tc>
              </a:tr>
              <a:tr h="401187">
                <a:tc>
                  <a:txBody>
                    <a:bodyPr/>
                    <a:lstStyle/>
                    <a:p>
                      <a:pPr>
                        <a:spcAft>
                          <a:spcPts val="0"/>
                        </a:spcAft>
                      </a:pPr>
                      <a:r>
                        <a:rPr lang="en-CA" sz="2400" b="1" dirty="0" smtClean="0">
                          <a:effectLst/>
                        </a:rPr>
                        <a:t>Travail </a:t>
                      </a:r>
                      <a:r>
                        <a:rPr lang="en-CA" sz="2400" b="1" dirty="0" err="1" smtClean="0">
                          <a:effectLst/>
                        </a:rPr>
                        <a:t>manuel</a:t>
                      </a:r>
                      <a:endParaRPr lang="fr-CA" sz="2400" b="1" dirty="0">
                        <a:effectLst/>
                        <a:latin typeface="Times New Roman"/>
                        <a:ea typeface="Calibri"/>
                      </a:endParaRPr>
                    </a:p>
                  </a:txBody>
                  <a:tcPr marL="38574" marR="38574" marT="0" marB="0"/>
                </a:tc>
                <a:tc>
                  <a:txBody>
                    <a:bodyPr/>
                    <a:lstStyle/>
                    <a:p>
                      <a:pPr>
                        <a:spcAft>
                          <a:spcPts val="0"/>
                        </a:spcAft>
                      </a:pPr>
                      <a:r>
                        <a:rPr lang="en-CA" sz="2000" b="1" dirty="0">
                          <a:effectLst/>
                        </a:rPr>
                        <a:t>Mouleur</a:t>
                      </a:r>
                      <a:endParaRPr lang="fr-CA" sz="2000" b="1" dirty="0">
                        <a:effectLst/>
                        <a:latin typeface="Times New Roman"/>
                        <a:ea typeface="Calibri"/>
                      </a:endParaRPr>
                    </a:p>
                  </a:txBody>
                  <a:tcPr marL="38574" marR="38574" marT="0" marB="0"/>
                </a:tc>
                <a:tc>
                  <a:txBody>
                    <a:bodyPr/>
                    <a:lstStyle/>
                    <a:p>
                      <a:pPr>
                        <a:spcAft>
                          <a:spcPts val="0"/>
                        </a:spcAft>
                      </a:pPr>
                      <a:r>
                        <a:rPr lang="en-CA" sz="2000" b="1" dirty="0">
                          <a:effectLst/>
                        </a:rPr>
                        <a:t>Construire des moules</a:t>
                      </a:r>
                      <a:endParaRPr lang="fr-CA" sz="2000" b="1" dirty="0">
                        <a:effectLst/>
                        <a:latin typeface="Times New Roman"/>
                        <a:ea typeface="Calibri"/>
                      </a:endParaRPr>
                    </a:p>
                  </a:txBody>
                  <a:tcPr marL="38574" marR="38574" marT="0" marB="0"/>
                </a:tc>
                <a:tc>
                  <a:txBody>
                    <a:bodyPr/>
                    <a:lstStyle/>
                    <a:p>
                      <a:pPr marL="342900" lvl="0" indent="-342900">
                        <a:spcAft>
                          <a:spcPts val="0"/>
                        </a:spcAft>
                        <a:buSzPts val="1400"/>
                        <a:buFont typeface="Wingdings"/>
                        <a:buChar char=""/>
                      </a:pPr>
                      <a:r>
                        <a:rPr lang="en-CA" sz="2000" b="0" dirty="0">
                          <a:effectLst/>
                        </a:rPr>
                        <a:t>Oui</a:t>
                      </a:r>
                      <a:endParaRPr lang="fr-CA" sz="2000" b="0" dirty="0">
                        <a:effectLst/>
                        <a:latin typeface="Times New Roman"/>
                        <a:ea typeface="Calibri"/>
                      </a:endParaRPr>
                    </a:p>
                  </a:txBody>
                  <a:tcPr marL="38574" marR="38574" marT="0" marB="0"/>
                </a:tc>
              </a:tr>
              <a:tr h="668646">
                <a:tc>
                  <a:txBody>
                    <a:bodyPr/>
                    <a:lstStyle/>
                    <a:p>
                      <a:pPr>
                        <a:spcAft>
                          <a:spcPts val="0"/>
                        </a:spcAft>
                      </a:pPr>
                      <a:r>
                        <a:rPr lang="en-CA" sz="2000" b="0" dirty="0">
                          <a:effectLst/>
                        </a:rPr>
                        <a:t>Travailler avec les chiffres</a:t>
                      </a:r>
                      <a:endParaRPr lang="fr-CA" sz="2000" b="0" dirty="0">
                        <a:effectLst/>
                        <a:latin typeface="Times New Roman"/>
                        <a:ea typeface="Calibri"/>
                      </a:endParaRPr>
                    </a:p>
                  </a:txBody>
                  <a:tcPr marL="38574" marR="38574" marT="0" marB="0"/>
                </a:tc>
                <a:tc>
                  <a:txBody>
                    <a:bodyPr/>
                    <a:lstStyle/>
                    <a:p>
                      <a:pPr>
                        <a:spcAft>
                          <a:spcPts val="0"/>
                        </a:spcAft>
                      </a:pPr>
                      <a:r>
                        <a:rPr lang="en-CA" sz="2000" b="0" dirty="0">
                          <a:effectLst/>
                        </a:rPr>
                        <a:t>Évaluateur des coûts</a:t>
                      </a:r>
                      <a:endParaRPr lang="fr-CA" sz="2000" b="0" dirty="0">
                        <a:effectLst/>
                        <a:latin typeface="Times New Roman"/>
                        <a:ea typeface="Calibri"/>
                      </a:endParaRPr>
                    </a:p>
                  </a:txBody>
                  <a:tcPr marL="38574" marR="38574" marT="0" marB="0"/>
                </a:tc>
                <a:tc>
                  <a:txBody>
                    <a:bodyPr/>
                    <a:lstStyle/>
                    <a:p>
                      <a:pPr>
                        <a:spcAft>
                          <a:spcPts val="0"/>
                        </a:spcAft>
                      </a:pPr>
                      <a:r>
                        <a:rPr lang="en-CA" sz="2000" b="0" dirty="0">
                          <a:effectLst/>
                        </a:rPr>
                        <a:t>Évaluer le coût de production de quelque chose.</a:t>
                      </a:r>
                      <a:endParaRPr lang="fr-CA" sz="2000" b="0" dirty="0">
                        <a:effectLst/>
                        <a:latin typeface="Times New Roman"/>
                        <a:ea typeface="Calibri"/>
                      </a:endParaRPr>
                    </a:p>
                  </a:txBody>
                  <a:tcPr marL="38574" marR="38574" marT="0" marB="0"/>
                </a:tc>
                <a:tc>
                  <a:txBody>
                    <a:bodyPr/>
                    <a:lstStyle/>
                    <a:p>
                      <a:pPr marL="342900" lvl="0" indent="-342900">
                        <a:spcAft>
                          <a:spcPts val="0"/>
                        </a:spcAft>
                        <a:buSzPts val="1400"/>
                        <a:buFont typeface="Wingdings"/>
                        <a:buChar char=""/>
                      </a:pPr>
                      <a:r>
                        <a:rPr lang="en-CA" sz="2000" b="0" dirty="0">
                          <a:effectLst/>
                        </a:rPr>
                        <a:t>Peut-être</a:t>
                      </a:r>
                      <a:endParaRPr lang="fr-CA" sz="2000" b="0" dirty="0">
                        <a:effectLst/>
                        <a:latin typeface="Times New Roman"/>
                        <a:ea typeface="Calibri"/>
                      </a:endParaRPr>
                    </a:p>
                  </a:txBody>
                  <a:tcPr marL="38574" marR="38574" marT="0" marB="0"/>
                </a:tc>
              </a:tr>
            </a:tbl>
          </a:graphicData>
        </a:graphic>
      </p:graphicFrame>
      <p:sp>
        <p:nvSpPr>
          <p:cNvPr id="5" name="TextBox 4"/>
          <p:cNvSpPr txBox="1"/>
          <p:nvPr>
            <p:custDataLst>
              <p:tags r:id="rId3"/>
            </p:custDataLst>
          </p:nvPr>
        </p:nvSpPr>
        <p:spPr>
          <a:xfrm>
            <a:off x="467544" y="908720"/>
            <a:ext cx="8280920" cy="3046988"/>
          </a:xfrm>
          <a:prstGeom prst="rect">
            <a:avLst/>
          </a:prstGeom>
          <a:noFill/>
        </p:spPr>
        <p:txBody>
          <a:bodyPr wrap="square" rtlCol="0">
            <a:spAutoFit/>
          </a:bodyPr>
          <a:lstStyle/>
          <a:p>
            <a:pPr marL="342900" indent="-342900">
              <a:buFontTx/>
              <a:buAutoNum type="arabicParenR"/>
            </a:pPr>
            <a:r>
              <a:rPr lang="en-CA" sz="2600" dirty="0">
                <a:solidFill>
                  <a:srgbClr val="66FFFF"/>
                </a:solidFill>
              </a:rPr>
              <a:t> Trouvez ce que vous aimez (les points intéressants) des carrières que vous trouvez intéressantes.</a:t>
            </a:r>
          </a:p>
          <a:p>
            <a:pPr marL="342900" indent="-342900">
              <a:buFontTx/>
              <a:buAutoNum type="arabicParenR"/>
            </a:pPr>
            <a:r>
              <a:rPr lang="en-CA" sz="2600" dirty="0">
                <a:solidFill>
                  <a:srgbClr val="66FFFF"/>
                </a:solidFill>
              </a:rPr>
              <a:t> Trouvez d’autres carrières qui partagent cette caractéristique.</a:t>
            </a:r>
          </a:p>
          <a:p>
            <a:pPr marL="342900" indent="-342900">
              <a:buFontTx/>
              <a:buAutoNum type="arabicParenR"/>
            </a:pPr>
            <a:r>
              <a:rPr lang="en-CA" sz="2600" dirty="0">
                <a:solidFill>
                  <a:srgbClr val="66FFFF"/>
                </a:solidFill>
              </a:rPr>
              <a:t> Décidez rapidement si cette carrière vous conviendrait ou pas.</a:t>
            </a:r>
          </a:p>
          <a:p>
            <a:endParaRPr lang="fr-CA" sz="800" dirty="0">
              <a:solidFill>
                <a:srgbClr val="68007F">
                  <a:lumMod val="20000"/>
                  <a:lumOff val="80000"/>
                </a:srgbClr>
              </a:solidFill>
            </a:endParaRPr>
          </a:p>
          <a:p>
            <a:r>
              <a:rPr lang="en-CA" sz="2800" dirty="0">
                <a:solidFill>
                  <a:srgbClr val="68007F">
                    <a:lumMod val="20000"/>
                    <a:lumOff val="80000"/>
                  </a:srgbClr>
                </a:solidFill>
              </a:rPr>
              <a:t>Par exemple :</a:t>
            </a:r>
            <a:endParaRPr lang="fr-CA" sz="2800" dirty="0">
              <a:solidFill>
                <a:srgbClr val="68007F">
                  <a:lumMod val="20000"/>
                  <a:lumOff val="80000"/>
                </a:srgbClr>
              </a:solidFill>
            </a:endParaRPr>
          </a:p>
        </p:txBody>
      </p:sp>
      <p:sp>
        <p:nvSpPr>
          <p:cNvPr id="3" name="Slide Number Placeholder 2"/>
          <p:cNvSpPr>
            <a:spLocks noGrp="1"/>
          </p:cNvSpPr>
          <p:nvPr>
            <p:ph type="sldNum" sz="quarter" idx="12"/>
            <p:custDataLst>
              <p:tags r:id="rId4"/>
            </p:custDataLst>
          </p:nvPr>
        </p:nvSpPr>
        <p:spPr/>
        <p:txBody>
          <a:bodyPr/>
          <a:lstStyle/>
          <a:p>
            <a:fld id="{916D1DEC-539C-4A14-8D0C-3899913686ED}" type="slidenum">
              <a:rPr lang="en-CA" smtClean="0">
                <a:solidFill>
                  <a:prstClr val="white">
                    <a:tint val="75000"/>
                  </a:prstClr>
                </a:solidFill>
              </a:rPr>
              <a:pPr/>
              <a:t>18</a:t>
            </a:fld>
            <a:endParaRPr lang="fr-CA">
              <a:solidFill>
                <a:prstClr val="white">
                  <a:tint val="75000"/>
                </a:prstClr>
              </a:solidFill>
            </a:endParaRPr>
          </a:p>
        </p:txBody>
      </p:sp>
    </p:spTree>
    <p:extLst>
      <p:ext uri="{BB962C8B-B14F-4D97-AF65-F5344CB8AC3E}">
        <p14:creationId xmlns:p14="http://schemas.microsoft.com/office/powerpoint/2010/main" val="3539420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73712" y="1340768"/>
            <a:ext cx="7307048" cy="4525963"/>
          </a:xfrm>
        </p:spPr>
        <p:txBody>
          <a:bodyPr>
            <a:noAutofit/>
          </a:bodyPr>
          <a:lstStyle/>
          <a:p>
            <a:pPr marL="514350" lvl="0" indent="-514350">
              <a:buFont typeface="+mj-lt"/>
              <a:buAutoNum type="arabicParenR"/>
            </a:pPr>
            <a:r>
              <a:rPr lang="en-CA" dirty="0">
                <a:solidFill>
                  <a:schemeClr val="accent1"/>
                </a:solidFill>
              </a:rPr>
              <a:t>Pourquoi est-il important d’effectuer des recherches en profondeur sur les carrières?</a:t>
            </a:r>
          </a:p>
          <a:p>
            <a:pPr marL="514350" lvl="0" indent="-514350">
              <a:buFont typeface="+mj-lt"/>
              <a:buAutoNum type="arabicParenR"/>
            </a:pPr>
            <a:r>
              <a:rPr lang="en-CA" dirty="0">
                <a:solidFill>
                  <a:schemeClr val="accent1"/>
                </a:solidFill>
              </a:rPr>
              <a:t>Quels sont les indices les plus importants donnés par ma connaissance de moi pour ma ou mes futures carrières?</a:t>
            </a:r>
          </a:p>
          <a:p>
            <a:pPr marL="514350" lvl="0" indent="-514350">
              <a:buFont typeface="+mj-lt"/>
              <a:buAutoNum type="arabicParenR"/>
            </a:pPr>
            <a:r>
              <a:rPr lang="en-CA" dirty="0">
                <a:solidFill>
                  <a:schemeClr val="accent1"/>
                </a:solidFill>
              </a:rPr>
              <a:t>Quels sont les points intéressants que je veux absolument retrouver dans ma future </a:t>
            </a:r>
            <a:r>
              <a:rPr lang="en-CA" dirty="0" err="1">
                <a:solidFill>
                  <a:schemeClr val="accent1"/>
                </a:solidFill>
              </a:rPr>
              <a:t>carrière</a:t>
            </a:r>
            <a:r>
              <a:rPr lang="en-CA" dirty="0" smtClean="0">
                <a:solidFill>
                  <a:schemeClr val="accent1"/>
                </a:solidFill>
              </a:rPr>
              <a:t>?</a:t>
            </a:r>
            <a:r>
              <a:rPr dirty="0" smtClean="0"/>
              <a:t> </a:t>
            </a:r>
            <a:r>
              <a:rPr lang="en-CA" dirty="0" err="1" smtClean="0">
                <a:solidFill>
                  <a:schemeClr val="accent1"/>
                </a:solidFill>
              </a:rPr>
              <a:t>Pourquoi</a:t>
            </a:r>
            <a:r>
              <a:rPr lang="en-CA" dirty="0" smtClean="0">
                <a:solidFill>
                  <a:schemeClr val="accent1"/>
                </a:solidFill>
              </a:rPr>
              <a:t>?</a:t>
            </a:r>
            <a:endParaRPr lang="fr-CA" dirty="0">
              <a:solidFill>
                <a:schemeClr val="accent1"/>
              </a:solidFill>
            </a:endParaRPr>
          </a:p>
          <a:p>
            <a:pPr marL="1143000" indent="-1143000">
              <a:spcBef>
                <a:spcPts val="0"/>
              </a:spcBef>
              <a:buFont typeface="+mj-lt"/>
              <a:buAutoNum type="arabicPeriod"/>
            </a:pPr>
            <a:endParaRPr lang="fr-CA" sz="2800" dirty="0">
              <a:solidFill>
                <a:schemeClr val="accent1"/>
              </a:solidFill>
            </a:endParaRPr>
          </a:p>
          <a:p>
            <a:pPr marL="514350" indent="-514350" algn="ctr">
              <a:buFont typeface="+mj-lt"/>
              <a:buAutoNum type="arabicPeriod"/>
            </a:pPr>
            <a:endParaRPr lang="fr-CA" sz="2800" dirty="0">
              <a:solidFill>
                <a:schemeClr val="accent1"/>
              </a:solidFill>
              <a:latin typeface="Calibri" panose="020F0502020204030204" pitchFamily="34" charset="0"/>
              <a:cs typeface="Calibri" panose="020F0502020204030204" pitchFamily="34" charset="0"/>
            </a:endParaRPr>
          </a:p>
        </p:txBody>
      </p:sp>
      <p:pic>
        <p:nvPicPr>
          <p:cNvPr id="1029" name="Picture 5" descr="C:\Users\sdupley\AppData\Local\Microsoft\Windows\Temporary Internet Files\Content.IE5\INI0ZKCU\MC900434411[1].wmf"/>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7105808" y="260648"/>
            <a:ext cx="1193552" cy="13427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3"/>
            </p:custDataLst>
          </p:nvPr>
        </p:nvSpPr>
        <p:spPr>
          <a:xfrm>
            <a:off x="395536" y="457022"/>
            <a:ext cx="3631700" cy="584775"/>
          </a:xfrm>
          <a:prstGeom prst="rect">
            <a:avLst/>
          </a:prstGeom>
          <a:noFill/>
        </p:spPr>
        <p:txBody>
          <a:bodyPr wrap="none" rtlCol="0">
            <a:spAutoFit/>
          </a:bodyPr>
          <a:lstStyle/>
          <a:p>
            <a:r>
              <a:rPr lang="en-CA" sz="3200" dirty="0">
                <a:solidFill>
                  <a:prstClr val="white"/>
                </a:solidFill>
              </a:rPr>
              <a:t>Questions de réflexion</a:t>
            </a:r>
            <a:endParaRPr lang="fr-CA" sz="3200" dirty="0">
              <a:solidFill>
                <a:prstClr val="white"/>
              </a:solidFill>
            </a:endParaRPr>
          </a:p>
        </p:txBody>
      </p:sp>
      <p:sp>
        <p:nvSpPr>
          <p:cNvPr id="2" name="Slide Number Placeholder 1"/>
          <p:cNvSpPr>
            <a:spLocks noGrp="1"/>
          </p:cNvSpPr>
          <p:nvPr>
            <p:ph type="sldNum" sz="quarter" idx="12"/>
            <p:custDataLst>
              <p:tags r:id="rId4"/>
            </p:custDataLst>
          </p:nvPr>
        </p:nvSpPr>
        <p:spPr/>
        <p:txBody>
          <a:bodyPr/>
          <a:lstStyle/>
          <a:p>
            <a:fld id="{916D1DEC-539C-4A14-8D0C-3899913686ED}" type="slidenum">
              <a:rPr lang="en-CA" smtClean="0">
                <a:solidFill>
                  <a:prstClr val="white">
                    <a:tint val="75000"/>
                  </a:prstClr>
                </a:solidFill>
              </a:rPr>
              <a:pPr/>
              <a:t>19</a:t>
            </a:fld>
            <a:endParaRPr lang="fr-CA" dirty="0">
              <a:solidFill>
                <a:prstClr val="white">
                  <a:tint val="75000"/>
                </a:prstClr>
              </a:solidFill>
            </a:endParaRPr>
          </a:p>
        </p:txBody>
      </p:sp>
    </p:spTree>
    <p:extLst>
      <p:ext uri="{BB962C8B-B14F-4D97-AF65-F5344CB8AC3E}">
        <p14:creationId xmlns:p14="http://schemas.microsoft.com/office/powerpoint/2010/main" val="3647540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1216" y="148680"/>
            <a:ext cx="3970784" cy="1143000"/>
          </a:xfrm>
        </p:spPr>
        <p:txBody>
          <a:bodyPr>
            <a:noAutofit/>
          </a:bodyPr>
          <a:lstStyle/>
          <a:p>
            <a:r>
              <a:rPr lang="en-CA" dirty="0" smtClean="0">
                <a:solidFill>
                  <a:srgbClr val="FFC000"/>
                </a:solidFill>
                <a:latin typeface="Chiller" panose="04020404031007020602" pitchFamily="82" charset="0"/>
              </a:rPr>
              <a:t>En apprendre plus sur différentes carrières</a:t>
            </a:r>
            <a:endParaRPr lang="fr-CA" dirty="0">
              <a:solidFill>
                <a:srgbClr val="FFC000"/>
              </a:solidFill>
              <a:latin typeface="Chiller" panose="04020404031007020602" pitchFamily="82" charset="0"/>
            </a:endParaRPr>
          </a:p>
        </p:txBody>
      </p:sp>
      <p:sp>
        <p:nvSpPr>
          <p:cNvPr id="3" name="Content Placeholder 2"/>
          <p:cNvSpPr>
            <a:spLocks noGrp="1"/>
          </p:cNvSpPr>
          <p:nvPr>
            <p:ph idx="1"/>
            <p:custDataLst>
              <p:tags r:id="rId2"/>
            </p:custDataLst>
          </p:nvPr>
        </p:nvSpPr>
        <p:spPr>
          <a:xfrm>
            <a:off x="457200" y="1628800"/>
            <a:ext cx="4330824" cy="5400600"/>
          </a:xfrm>
        </p:spPr>
        <p:txBody>
          <a:bodyPr>
            <a:noAutofit/>
          </a:bodyPr>
          <a:lstStyle/>
          <a:p>
            <a:pPr marL="0" indent="0" algn="r">
              <a:buNone/>
            </a:pPr>
            <a:r>
              <a:rPr lang="en-CA" sz="2800" dirty="0" smtClean="0">
                <a:solidFill>
                  <a:srgbClr val="FFC000"/>
                </a:solidFill>
              </a:rPr>
              <a:t>... ça semble amusant, non?</a:t>
            </a:r>
          </a:p>
          <a:p>
            <a:endParaRPr lang="fr-CA" sz="800" dirty="0">
              <a:solidFill>
                <a:schemeClr val="accent4">
                  <a:lumMod val="20000"/>
                  <a:lumOff val="80000"/>
                </a:schemeClr>
              </a:solidFill>
            </a:endParaRPr>
          </a:p>
          <a:p>
            <a:pPr marL="0" indent="0" algn="ctr">
              <a:buNone/>
            </a:pPr>
            <a:endParaRPr lang="fr-CA" sz="800" dirty="0" smtClean="0">
              <a:solidFill>
                <a:schemeClr val="accent4">
                  <a:lumMod val="20000"/>
                  <a:lumOff val="80000"/>
                </a:schemeClr>
              </a:solidFill>
            </a:endParaRPr>
          </a:p>
          <a:p>
            <a:pPr marL="0" indent="0" algn="ctr">
              <a:buNone/>
            </a:pPr>
            <a:r>
              <a:rPr lang="en-CA" sz="2000" dirty="0" smtClean="0">
                <a:solidFill>
                  <a:schemeClr val="accent4">
                    <a:lumMod val="20000"/>
                    <a:lumOff val="80000"/>
                  </a:schemeClr>
                </a:solidFill>
              </a:rPr>
              <a:t>Effectuer des recherches sur des carrières peut être amusant et stimulant (je vous le jure!) parce que cela vous donne l’occasion d’explorer toutes vos possibilités d’avenir!</a:t>
            </a:r>
            <a:endParaRPr lang="fr-CA" sz="2000" dirty="0" smtClean="0">
              <a:solidFill>
                <a:schemeClr val="accent4">
                  <a:lumMod val="20000"/>
                  <a:lumOff val="80000"/>
                </a:schemeClr>
              </a:solidFill>
            </a:endParaRPr>
          </a:p>
          <a:p>
            <a:pPr marL="0" indent="0" algn="ctr">
              <a:buNone/>
            </a:pPr>
            <a:endParaRPr lang="fr-CA" sz="800" dirty="0" smtClean="0">
              <a:solidFill>
                <a:schemeClr val="accent4">
                  <a:lumMod val="20000"/>
                  <a:lumOff val="80000"/>
                </a:schemeClr>
              </a:solidFill>
            </a:endParaRPr>
          </a:p>
          <a:p>
            <a:endParaRPr lang="fr-CA" sz="800" dirty="0" smtClean="0">
              <a:solidFill>
                <a:schemeClr val="accent4">
                  <a:lumMod val="20000"/>
                  <a:lumOff val="80000"/>
                </a:schemeClr>
              </a:solidFill>
            </a:endParaRPr>
          </a:p>
          <a:p>
            <a:pPr marL="0" indent="0" algn="ctr">
              <a:buNone/>
            </a:pPr>
            <a:r>
              <a:rPr lang="en-CA" dirty="0" smtClean="0">
                <a:solidFill>
                  <a:srgbClr val="FB9E15"/>
                </a:solidFill>
              </a:rPr>
              <a:t>Pourquoi est-il important d’en apprendre plus sur différentes carrières?</a:t>
            </a:r>
            <a:endParaRPr lang="fr-CA" dirty="0">
              <a:solidFill>
                <a:srgbClr val="FB9E15"/>
              </a:solidFill>
            </a:endParaRPr>
          </a:p>
        </p:txBody>
      </p:sp>
      <p:pic>
        <p:nvPicPr>
          <p:cNvPr id="1026" name="Picture 2" descr="C:\Users\sdupley\AppData\Local\Microsoft\Windows\Temporary Internet Files\Content.IE5\Z683L0MQ\MP900409270[1].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004048" y="188640"/>
            <a:ext cx="3964310" cy="6502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4"/>
            </p:custDataLst>
          </p:nvPr>
        </p:nvSpPr>
        <p:spPr/>
        <p:txBody>
          <a:bodyPr/>
          <a:lstStyle/>
          <a:p>
            <a:fld id="{916D1DEC-539C-4A14-8D0C-3899913686ED}" type="slidenum">
              <a:rPr lang="en-CA" smtClean="0">
                <a:solidFill>
                  <a:prstClr val="white">
                    <a:tint val="75000"/>
                  </a:prstClr>
                </a:solidFill>
              </a:rPr>
              <a:pPr/>
              <a:t>2</a:t>
            </a:fld>
            <a:endParaRPr lang="fr-CA">
              <a:solidFill>
                <a:prstClr val="white">
                  <a:tint val="75000"/>
                </a:prstClr>
              </a:solidFill>
            </a:endParaRPr>
          </a:p>
        </p:txBody>
      </p:sp>
    </p:spTree>
    <p:extLst>
      <p:ext uri="{BB962C8B-B14F-4D97-AF65-F5344CB8AC3E}">
        <p14:creationId xmlns:p14="http://schemas.microsoft.com/office/powerpoint/2010/main" val="302583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02784" y="3140968"/>
            <a:ext cx="4140460" cy="3528392"/>
          </a:xfrm>
          <a:ln>
            <a:solidFill>
              <a:schemeClr val="accent4"/>
            </a:solidFill>
          </a:ln>
        </p:spPr>
        <p:txBody>
          <a:bodyPr>
            <a:noAutofit/>
          </a:bodyPr>
          <a:lstStyle/>
          <a:p>
            <a:pPr marL="0" indent="0">
              <a:buNone/>
            </a:pPr>
            <a:r>
              <a:rPr lang="en-CA" sz="2600" u="sng" dirty="0" smtClean="0">
                <a:solidFill>
                  <a:schemeClr val="accent4"/>
                </a:solidFill>
              </a:rPr>
              <a:t>Carrière B</a:t>
            </a:r>
          </a:p>
          <a:p>
            <a:pPr>
              <a:spcBef>
                <a:spcPts val="0"/>
              </a:spcBef>
              <a:buFont typeface="Arial" charset="0"/>
              <a:buChar char="•"/>
            </a:pPr>
            <a:r>
              <a:rPr lang="en-CA" sz="2200" dirty="0">
                <a:solidFill>
                  <a:schemeClr val="accent4"/>
                </a:solidFill>
              </a:rPr>
              <a:t>Le travail est dur et peut parfois être stressant</a:t>
            </a:r>
          </a:p>
          <a:p>
            <a:pPr>
              <a:spcBef>
                <a:spcPts val="0"/>
              </a:spcBef>
              <a:buFont typeface="Arial" charset="0"/>
              <a:buChar char="•"/>
            </a:pPr>
            <a:r>
              <a:rPr lang="en-CA" sz="2200" dirty="0" smtClean="0">
                <a:solidFill>
                  <a:schemeClr val="accent4"/>
                </a:solidFill>
              </a:rPr>
              <a:t>Vous avez une bonne sécurité d’emploi (vous ne risquez pas de perdre votre emploi)</a:t>
            </a:r>
          </a:p>
          <a:p>
            <a:pPr>
              <a:spcBef>
                <a:spcPts val="0"/>
              </a:spcBef>
              <a:buFont typeface="Arial" charset="0"/>
              <a:buChar char="•"/>
            </a:pPr>
            <a:r>
              <a:rPr lang="en-CA" sz="2200" dirty="0" smtClean="0">
                <a:solidFill>
                  <a:schemeClr val="accent4"/>
                </a:solidFill>
              </a:rPr>
              <a:t>Vous avez plusieurs semaines de vacances par année</a:t>
            </a:r>
          </a:p>
          <a:p>
            <a:pPr>
              <a:spcBef>
                <a:spcPts val="0"/>
              </a:spcBef>
              <a:buFont typeface="Arial" charset="0"/>
              <a:buChar char="•"/>
            </a:pPr>
            <a:r>
              <a:rPr lang="en-CA" sz="2200" dirty="0" smtClean="0">
                <a:solidFill>
                  <a:schemeClr val="accent4"/>
                </a:solidFill>
              </a:rPr>
              <a:t>Le salaire est très intéressant : 75 000 $ par année</a:t>
            </a:r>
          </a:p>
        </p:txBody>
      </p:sp>
      <p:sp>
        <p:nvSpPr>
          <p:cNvPr id="7" name="TextBox 6"/>
          <p:cNvSpPr txBox="1"/>
          <p:nvPr>
            <p:custDataLst>
              <p:tags r:id="rId2"/>
            </p:custDataLst>
          </p:nvPr>
        </p:nvSpPr>
        <p:spPr>
          <a:xfrm>
            <a:off x="4932040" y="1532985"/>
            <a:ext cx="3888432" cy="4216539"/>
          </a:xfrm>
          <a:prstGeom prst="rect">
            <a:avLst/>
          </a:prstGeom>
          <a:noFill/>
          <a:ln>
            <a:solidFill>
              <a:schemeClr val="accent1">
                <a:lumMod val="60000"/>
                <a:lumOff val="40000"/>
              </a:schemeClr>
            </a:solidFill>
          </a:ln>
        </p:spPr>
        <p:txBody>
          <a:bodyPr wrap="square" rtlCol="0">
            <a:spAutoFit/>
          </a:bodyPr>
          <a:lstStyle/>
          <a:p>
            <a:r>
              <a:rPr lang="en-CA" sz="2600" u="sng" dirty="0">
                <a:solidFill>
                  <a:srgbClr val="17BBFD">
                    <a:lumMod val="60000"/>
                    <a:lumOff val="40000"/>
                  </a:srgbClr>
                </a:solidFill>
              </a:rPr>
              <a:t>Carrière C</a:t>
            </a:r>
          </a:p>
          <a:p>
            <a:pPr marL="285750" indent="-285750">
              <a:buFont typeface="Arial" charset="0"/>
              <a:buChar char="•"/>
            </a:pPr>
            <a:r>
              <a:rPr lang="en-CA" sz="2200" dirty="0">
                <a:solidFill>
                  <a:srgbClr val="17BBFD">
                    <a:lumMod val="60000"/>
                    <a:lumOff val="40000"/>
                  </a:srgbClr>
                </a:solidFill>
              </a:rPr>
              <a:t>Vraiment stressante et vous devez travailler de 50 à 60 heures par semaine</a:t>
            </a:r>
            <a:endParaRPr lang="fr-CA" sz="2200" dirty="0">
              <a:solidFill>
                <a:srgbClr val="17BBFD">
                  <a:lumMod val="60000"/>
                  <a:lumOff val="40000"/>
                </a:srgbClr>
              </a:solidFill>
            </a:endParaRPr>
          </a:p>
          <a:p>
            <a:pPr marL="285750" indent="-285750">
              <a:buFont typeface="Arial" charset="0"/>
              <a:buChar char="•"/>
            </a:pPr>
            <a:r>
              <a:rPr lang="en-CA" sz="2200" dirty="0">
                <a:solidFill>
                  <a:srgbClr val="17BBFD">
                    <a:lumMod val="60000"/>
                    <a:lumOff val="40000"/>
                  </a:srgbClr>
                </a:solidFill>
              </a:rPr>
              <a:t>Demande de 8 à 10 </a:t>
            </a:r>
            <a:r>
              <a:rPr lang="en-CA" sz="2200" dirty="0" err="1">
                <a:solidFill>
                  <a:srgbClr val="17BBFD">
                    <a:lumMod val="60000"/>
                    <a:lumOff val="40000"/>
                  </a:srgbClr>
                </a:solidFill>
              </a:rPr>
              <a:t>années</a:t>
            </a:r>
            <a:r>
              <a:rPr lang="en-CA" sz="2200" dirty="0">
                <a:solidFill>
                  <a:srgbClr val="17BBFD">
                    <a:lumMod val="60000"/>
                    <a:lumOff val="40000"/>
                  </a:srgbClr>
                </a:solidFill>
              </a:rPr>
              <a:t> de formation coûteuse après le secondaire</a:t>
            </a:r>
          </a:p>
          <a:p>
            <a:pPr marL="285750" indent="-285750">
              <a:buFont typeface="Arial" charset="0"/>
              <a:buChar char="•"/>
            </a:pPr>
            <a:r>
              <a:rPr lang="en-CA" sz="2200" dirty="0">
                <a:solidFill>
                  <a:srgbClr val="17BBFD">
                    <a:lumMod val="60000"/>
                    <a:lumOff val="40000"/>
                  </a:srgbClr>
                </a:solidFill>
              </a:rPr>
              <a:t>Vous aimez ce que vous faites et vous tirez de la satisfaction de votre emploi</a:t>
            </a:r>
          </a:p>
          <a:p>
            <a:pPr marL="285750" indent="-285750">
              <a:buFont typeface="Arial" charset="0"/>
              <a:buChar char="•"/>
            </a:pPr>
            <a:r>
              <a:rPr lang="en-CA" sz="2200" dirty="0">
                <a:solidFill>
                  <a:srgbClr val="17BBFD">
                    <a:lumMod val="60000"/>
                    <a:lumOff val="40000"/>
                  </a:srgbClr>
                </a:solidFill>
              </a:rPr>
              <a:t>Le salaire est fantastique : 130 000 $ par année</a:t>
            </a:r>
            <a:endParaRPr lang="fr-CA" sz="2200" dirty="0">
              <a:solidFill>
                <a:srgbClr val="17BBFD">
                  <a:lumMod val="60000"/>
                  <a:lumOff val="40000"/>
                </a:srgbClr>
              </a:solidFill>
            </a:endParaRPr>
          </a:p>
        </p:txBody>
      </p:sp>
      <p:sp>
        <p:nvSpPr>
          <p:cNvPr id="9" name="TextBox 8"/>
          <p:cNvSpPr txBox="1"/>
          <p:nvPr>
            <p:custDataLst>
              <p:tags r:id="rId3"/>
            </p:custDataLst>
          </p:nvPr>
        </p:nvSpPr>
        <p:spPr>
          <a:xfrm>
            <a:off x="402784" y="332656"/>
            <a:ext cx="4176464" cy="2646878"/>
          </a:xfrm>
          <a:prstGeom prst="rect">
            <a:avLst/>
          </a:prstGeom>
          <a:noFill/>
          <a:ln>
            <a:solidFill>
              <a:schemeClr val="accent3">
                <a:lumMod val="40000"/>
                <a:lumOff val="60000"/>
              </a:schemeClr>
            </a:solidFill>
          </a:ln>
        </p:spPr>
        <p:txBody>
          <a:bodyPr wrap="square" rtlCol="0">
            <a:spAutoFit/>
          </a:bodyPr>
          <a:lstStyle/>
          <a:p>
            <a:r>
              <a:rPr lang="en-CA" sz="2600" u="sng" dirty="0">
                <a:solidFill>
                  <a:srgbClr val="68007F">
                    <a:lumMod val="40000"/>
                    <a:lumOff val="60000"/>
                  </a:srgbClr>
                </a:solidFill>
              </a:rPr>
              <a:t>Carrière A</a:t>
            </a:r>
            <a:endParaRPr lang="fr-CA" sz="2600" u="sng" dirty="0">
              <a:solidFill>
                <a:srgbClr val="68007F">
                  <a:lumMod val="40000"/>
                  <a:lumOff val="60000"/>
                </a:srgbClr>
              </a:solidFill>
            </a:endParaRPr>
          </a:p>
          <a:p>
            <a:pPr marL="285750" indent="-285750">
              <a:buFont typeface="Arial" charset="0"/>
              <a:buChar char="•"/>
            </a:pPr>
            <a:r>
              <a:rPr lang="en-CA" sz="2000" dirty="0">
                <a:solidFill>
                  <a:srgbClr val="68007F">
                    <a:lumMod val="40000"/>
                    <a:lumOff val="60000"/>
                  </a:srgbClr>
                </a:solidFill>
              </a:rPr>
              <a:t>Vraiment amusante </a:t>
            </a:r>
            <a:r>
              <a:rPr lang="en-CA" sz="2000" i="1" dirty="0">
                <a:solidFill>
                  <a:srgbClr val="68007F">
                    <a:lumMod val="40000"/>
                    <a:lumOff val="60000"/>
                  </a:srgbClr>
                </a:solidFill>
              </a:rPr>
              <a:t>et</a:t>
            </a:r>
            <a:r>
              <a:rPr sz="2000" dirty="0">
                <a:solidFill>
                  <a:prstClr val="white"/>
                </a:solidFill>
              </a:rPr>
              <a:t> </a:t>
            </a:r>
            <a:r>
              <a:rPr lang="en-CA" sz="2000" dirty="0">
                <a:solidFill>
                  <a:srgbClr val="68007F">
                    <a:lumMod val="40000"/>
                    <a:lumOff val="60000"/>
                  </a:srgbClr>
                </a:solidFill>
              </a:rPr>
              <a:t>pas du tout stressante</a:t>
            </a:r>
          </a:p>
          <a:p>
            <a:pPr marL="285750" indent="-285750">
              <a:buFont typeface="Arial" charset="0"/>
              <a:buChar char="•"/>
            </a:pPr>
            <a:r>
              <a:rPr lang="en-CA" sz="2000" dirty="0">
                <a:solidFill>
                  <a:srgbClr val="68007F">
                    <a:lumMod val="40000"/>
                    <a:lumOff val="60000"/>
                  </a:srgbClr>
                </a:solidFill>
              </a:rPr>
              <a:t>Vous aimez tout ce que vous faites au travail</a:t>
            </a:r>
            <a:endParaRPr lang="fr-CA" sz="2000" dirty="0">
              <a:solidFill>
                <a:srgbClr val="68007F">
                  <a:lumMod val="40000"/>
                  <a:lumOff val="60000"/>
                </a:srgbClr>
              </a:solidFill>
            </a:endParaRPr>
          </a:p>
          <a:p>
            <a:pPr marL="285750" indent="-285750">
              <a:buFont typeface="Arial" charset="0"/>
              <a:buChar char="•"/>
            </a:pPr>
            <a:r>
              <a:rPr lang="en-CA" sz="2000" dirty="0" err="1">
                <a:solidFill>
                  <a:srgbClr val="68007F">
                    <a:lumMod val="40000"/>
                    <a:lumOff val="60000"/>
                  </a:srgbClr>
                </a:solidFill>
              </a:rPr>
              <a:t>L’horaire</a:t>
            </a:r>
            <a:r>
              <a:rPr lang="en-CA" sz="2000" dirty="0">
                <a:solidFill>
                  <a:srgbClr val="68007F">
                    <a:lumMod val="40000"/>
                    <a:lumOff val="60000"/>
                  </a:srgbClr>
                </a:solidFill>
              </a:rPr>
              <a:t> </a:t>
            </a:r>
            <a:r>
              <a:rPr lang="en-CA" sz="2000" dirty="0" err="1">
                <a:solidFill>
                  <a:srgbClr val="68007F">
                    <a:lumMod val="40000"/>
                    <a:lumOff val="60000"/>
                  </a:srgbClr>
                </a:solidFill>
              </a:rPr>
              <a:t>est</a:t>
            </a:r>
            <a:r>
              <a:rPr lang="en-CA" sz="2000" dirty="0">
                <a:solidFill>
                  <a:srgbClr val="68007F">
                    <a:lumMod val="40000"/>
                    <a:lumOff val="60000"/>
                  </a:srgbClr>
                </a:solidFill>
              </a:rPr>
              <a:t> flexible</a:t>
            </a:r>
            <a:endParaRPr lang="fr-CA" sz="2000" dirty="0">
              <a:solidFill>
                <a:srgbClr val="68007F">
                  <a:lumMod val="40000"/>
                  <a:lumOff val="60000"/>
                </a:srgbClr>
              </a:solidFill>
            </a:endParaRPr>
          </a:p>
          <a:p>
            <a:pPr marL="285750" indent="-285750">
              <a:buFont typeface="Arial" charset="0"/>
              <a:buChar char="•"/>
            </a:pPr>
            <a:r>
              <a:rPr lang="en-CA" sz="2000" dirty="0">
                <a:solidFill>
                  <a:srgbClr val="68007F">
                    <a:lumMod val="40000"/>
                    <a:lumOff val="60000"/>
                  </a:srgbClr>
                </a:solidFill>
              </a:rPr>
              <a:t>Le salaire est bas : 18 000 $ par année</a:t>
            </a:r>
            <a:endParaRPr lang="fr-CA" sz="2000" dirty="0">
              <a:solidFill>
                <a:srgbClr val="68007F">
                  <a:lumMod val="40000"/>
                  <a:lumOff val="60000"/>
                </a:srgbClr>
              </a:solidFill>
            </a:endParaRPr>
          </a:p>
        </p:txBody>
      </p:sp>
      <p:sp>
        <p:nvSpPr>
          <p:cNvPr id="2" name="TextBox 1"/>
          <p:cNvSpPr txBox="1"/>
          <p:nvPr>
            <p:custDataLst>
              <p:tags r:id="rId4"/>
            </p:custDataLst>
          </p:nvPr>
        </p:nvSpPr>
        <p:spPr>
          <a:xfrm>
            <a:off x="4932040" y="188640"/>
            <a:ext cx="3888432" cy="1200329"/>
          </a:xfrm>
          <a:prstGeom prst="rect">
            <a:avLst/>
          </a:prstGeom>
          <a:noFill/>
        </p:spPr>
        <p:txBody>
          <a:bodyPr wrap="square" rtlCol="0">
            <a:spAutoFit/>
          </a:bodyPr>
          <a:lstStyle/>
          <a:p>
            <a:pPr algn="ctr"/>
            <a:r>
              <a:rPr lang="en-CA" sz="3600" dirty="0">
                <a:solidFill>
                  <a:srgbClr val="FF388C"/>
                </a:solidFill>
              </a:rPr>
              <a:t>Quelle carrière choisiriez-vous?</a:t>
            </a:r>
            <a:endParaRPr lang="fr-CA" sz="3600" dirty="0">
              <a:solidFill>
                <a:srgbClr val="FF388C"/>
              </a:solidFill>
              <a:cs typeface="Calibri" panose="020F0502020204030204" pitchFamily="34" charset="0"/>
            </a:endParaRPr>
          </a:p>
        </p:txBody>
      </p:sp>
      <p:sp>
        <p:nvSpPr>
          <p:cNvPr id="4" name="Slide Number Placeholder 3"/>
          <p:cNvSpPr>
            <a:spLocks noGrp="1"/>
          </p:cNvSpPr>
          <p:nvPr>
            <p:ph type="sldNum" sz="quarter" idx="12"/>
            <p:custDataLst>
              <p:tags r:id="rId5"/>
            </p:custDataLst>
          </p:nvPr>
        </p:nvSpPr>
        <p:spPr/>
        <p:txBody>
          <a:bodyPr/>
          <a:lstStyle/>
          <a:p>
            <a:fld id="{916D1DEC-539C-4A14-8D0C-3899913686ED}" type="slidenum">
              <a:rPr lang="en-CA" smtClean="0">
                <a:solidFill>
                  <a:prstClr val="white">
                    <a:tint val="75000"/>
                  </a:prstClr>
                </a:solidFill>
              </a:rPr>
              <a:pPr/>
              <a:t>3</a:t>
            </a:fld>
            <a:endParaRPr lang="fr-CA">
              <a:solidFill>
                <a:prstClr val="white">
                  <a:tint val="75000"/>
                </a:prstClr>
              </a:solidFill>
            </a:endParaRPr>
          </a:p>
        </p:txBody>
      </p:sp>
    </p:spTree>
    <p:extLst>
      <p:ext uri="{BB962C8B-B14F-4D97-AF65-F5344CB8AC3E}">
        <p14:creationId xmlns:p14="http://schemas.microsoft.com/office/powerpoint/2010/main" val="229668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arn(inVertical)">
                                      <p:cBhvr>
                                        <p:cTn id="10" dur="500"/>
                                        <p:tgtEl>
                                          <p:spTgt spid="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barn(inVertical)">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barn(inVertical)">
                                      <p:cBhvr>
                                        <p:cTn id="29" dur="500"/>
                                        <p:tgtEl>
                                          <p:spTgt spid="7">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barn(inVertical)">
                                      <p:cBhvr>
                                        <p:cTn id="32" dur="500"/>
                                        <p:tgtEl>
                                          <p:spTgt spid="9">
                                            <p:txEl>
                                              <p:pRg st="3" end="3"/>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barn(inVertical)">
                                      <p:cBhvr>
                                        <p:cTn id="43" dur="500"/>
                                        <p:tgtEl>
                                          <p:spTgt spid="9">
                                            <p:txEl>
                                              <p:pRg st="4" end="4"/>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barn(inVertical)">
                                      <p:cBhvr>
                                        <p:cTn id="4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51520" y="-18256"/>
            <a:ext cx="3816424" cy="1143000"/>
          </a:xfrm>
        </p:spPr>
        <p:txBody>
          <a:bodyPr>
            <a:normAutofit/>
          </a:bodyPr>
          <a:lstStyle/>
          <a:p>
            <a:pPr algn="l"/>
            <a:r>
              <a:rPr lang="en-CA" dirty="0">
                <a:solidFill>
                  <a:schemeClr val="accent4"/>
                </a:solidFill>
                <a:latin typeface="Chiller" panose="04020404031007020602" pitchFamily="82" charset="0"/>
              </a:rPr>
              <a:t>L’exemple de Jessica</a:t>
            </a:r>
            <a:endParaRPr lang="fr-CA" dirty="0">
              <a:solidFill>
                <a:schemeClr val="accent4"/>
              </a:solidFill>
              <a:latin typeface="+mn-lt"/>
            </a:endParaRPr>
          </a:p>
        </p:txBody>
      </p:sp>
      <p:sp>
        <p:nvSpPr>
          <p:cNvPr id="3" name="Content Placeholder 2"/>
          <p:cNvSpPr>
            <a:spLocks noGrp="1"/>
          </p:cNvSpPr>
          <p:nvPr>
            <p:ph idx="1"/>
            <p:custDataLst>
              <p:tags r:id="rId2"/>
            </p:custDataLst>
          </p:nvPr>
        </p:nvSpPr>
        <p:spPr>
          <a:xfrm>
            <a:off x="323528" y="1052736"/>
            <a:ext cx="8424936" cy="5400600"/>
          </a:xfrm>
          <a:solidFill>
            <a:schemeClr val="accent4">
              <a:lumMod val="40000"/>
              <a:lumOff val="60000"/>
            </a:schemeClr>
          </a:solidFill>
          <a:ln>
            <a:solidFill>
              <a:schemeClr val="accent4"/>
            </a:solidFill>
          </a:ln>
        </p:spPr>
        <p:txBody>
          <a:bodyPr>
            <a:noAutofit/>
          </a:bodyPr>
          <a:lstStyle/>
          <a:p>
            <a:pPr marL="0" indent="0">
              <a:spcBef>
                <a:spcPts val="0"/>
              </a:spcBef>
              <a:spcAft>
                <a:spcPts val="1200"/>
              </a:spcAft>
              <a:buNone/>
            </a:pPr>
            <a:r>
              <a:rPr lang="en-CA" sz="2600" dirty="0">
                <a:solidFill>
                  <a:schemeClr val="bg1"/>
                </a:solidFill>
              </a:rPr>
              <a:t>Lorsque Jessica a obtenu son diplôme d’études secondaires, elle a décidé de devenir avocate, car elle savait qu’il s’agissait d’une profession payante et que, d’après ce qu’elle avait vu dans des films, cela avait l’air très excitant comme emploi! Cela semblait correspondre à ce qu’elle savait sur elle-même.</a:t>
            </a:r>
          </a:p>
          <a:p>
            <a:pPr marL="0" indent="0">
              <a:spcBef>
                <a:spcPts val="0"/>
              </a:spcBef>
              <a:spcAft>
                <a:spcPts val="1200"/>
              </a:spcAft>
              <a:buNone/>
            </a:pPr>
            <a:r>
              <a:rPr lang="en-CA" sz="2600" dirty="0" smtClean="0">
                <a:solidFill>
                  <a:schemeClr val="bg1"/>
                </a:solidFill>
              </a:rPr>
              <a:t>Après de nombreuses années d’étude au cours desquelles elle s’est beaucoup endettée, Jessica a fini par devenir avocate, mais elle a réalisé que ce n’était pas aussi passionnant qu’elle le croyait. Elle devait travailler assise à son bureau durant de longues heures à s’occuper de paperasse qu’elle trouvait ennuyeuse. Jessica a compris qu’elle n’aimait pas du tout son travail et qu’elle aurait aimé en savoir plus sur ce métier avant de commencer ses études.</a:t>
            </a:r>
          </a:p>
        </p:txBody>
      </p:sp>
      <p:sp>
        <p:nvSpPr>
          <p:cNvPr id="4" name="Slide Number Placeholder 3"/>
          <p:cNvSpPr>
            <a:spLocks noGrp="1"/>
          </p:cNvSpPr>
          <p:nvPr>
            <p:ph type="sldNum" sz="quarter" idx="12"/>
            <p:custDataLst>
              <p:tags r:id="rId3"/>
            </p:custDataLst>
          </p:nvPr>
        </p:nvSpPr>
        <p:spPr/>
        <p:txBody>
          <a:bodyPr/>
          <a:lstStyle/>
          <a:p>
            <a:fld id="{916D1DEC-539C-4A14-8D0C-3899913686ED}" type="slidenum">
              <a:rPr lang="en-CA" smtClean="0">
                <a:solidFill>
                  <a:prstClr val="white">
                    <a:tint val="75000"/>
                  </a:prstClr>
                </a:solidFill>
              </a:rPr>
              <a:pPr/>
              <a:t>4</a:t>
            </a:fld>
            <a:endParaRPr lang="fr-CA">
              <a:solidFill>
                <a:prstClr val="white">
                  <a:tint val="75000"/>
                </a:prstClr>
              </a:solidFill>
            </a:endParaRPr>
          </a:p>
        </p:txBody>
      </p:sp>
    </p:spTree>
    <p:extLst>
      <p:ext uri="{BB962C8B-B14F-4D97-AF65-F5344CB8AC3E}">
        <p14:creationId xmlns:p14="http://schemas.microsoft.com/office/powerpoint/2010/main" val="313578779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51520" y="-171400"/>
            <a:ext cx="3816424" cy="1143000"/>
          </a:xfrm>
        </p:spPr>
        <p:txBody>
          <a:bodyPr>
            <a:normAutofit fontScale="90000"/>
          </a:bodyPr>
          <a:lstStyle/>
          <a:p>
            <a:pPr algn="l"/>
            <a:r>
              <a:rPr lang="en-CA" dirty="0" smtClean="0">
                <a:solidFill>
                  <a:schemeClr val="accent1"/>
                </a:solidFill>
                <a:latin typeface="Chiller" panose="04020404031007020602" pitchFamily="82" charset="0"/>
              </a:rPr>
              <a:t>L’exemple de Jonathan</a:t>
            </a:r>
            <a:endParaRPr lang="fr-CA" dirty="0">
              <a:solidFill>
                <a:schemeClr val="accent1"/>
              </a:solidFill>
              <a:latin typeface="Chiller" panose="04020404031007020602" pitchFamily="82" charset="0"/>
            </a:endParaRPr>
          </a:p>
        </p:txBody>
      </p:sp>
      <p:sp>
        <p:nvSpPr>
          <p:cNvPr id="3" name="Content Placeholder 2"/>
          <p:cNvSpPr>
            <a:spLocks noGrp="1"/>
          </p:cNvSpPr>
          <p:nvPr>
            <p:ph idx="1"/>
            <p:custDataLst>
              <p:tags r:id="rId2"/>
            </p:custDataLst>
          </p:nvPr>
        </p:nvSpPr>
        <p:spPr>
          <a:xfrm>
            <a:off x="107504" y="692696"/>
            <a:ext cx="8928992" cy="6048672"/>
          </a:xfrm>
          <a:solidFill>
            <a:schemeClr val="accent1">
              <a:lumMod val="40000"/>
              <a:lumOff val="60000"/>
            </a:schemeClr>
          </a:solidFill>
          <a:ln>
            <a:solidFill>
              <a:schemeClr val="accent1"/>
            </a:solidFill>
          </a:ln>
        </p:spPr>
        <p:txBody>
          <a:bodyPr>
            <a:noAutofit/>
          </a:bodyPr>
          <a:lstStyle/>
          <a:p>
            <a:pPr marL="0" indent="0">
              <a:spcBef>
                <a:spcPts val="0"/>
              </a:spcBef>
              <a:spcAft>
                <a:spcPts val="1200"/>
              </a:spcAft>
              <a:buNone/>
            </a:pPr>
            <a:r>
              <a:rPr lang="en-CA" sz="2500" dirty="0" smtClean="0">
                <a:solidFill>
                  <a:schemeClr val="bg1"/>
                </a:solidFill>
              </a:rPr>
              <a:t>Jonathan voulait devenir enseignant en maternelle, car il aime le travail pratique et œuvrer auprès des enfants en bas âge. Il a fait des recherches sur cette profession et a réalisé qu’il passerait beaucoup de temps à établir des plans de cours et à évaluer les élèves, en plus de devoir suivre une formation de 5 à 6 ans à l’université. Jonathan n’aime pas vraiment s’occuper de paperasse et il ne voulait pas entreprendre des études aussi longues et coûteuses.  </a:t>
            </a:r>
            <a:endParaRPr lang="fr-CA" sz="2500" dirty="0" smtClean="0">
              <a:solidFill>
                <a:schemeClr val="bg1"/>
              </a:solidFill>
            </a:endParaRPr>
          </a:p>
          <a:p>
            <a:pPr marL="0" indent="0">
              <a:spcBef>
                <a:spcPts val="0"/>
              </a:spcBef>
              <a:spcAft>
                <a:spcPts val="1200"/>
              </a:spcAft>
              <a:buNone/>
            </a:pPr>
            <a:r>
              <a:rPr lang="en-CA" sz="2500" dirty="0" smtClean="0">
                <a:solidFill>
                  <a:schemeClr val="bg1"/>
                </a:solidFill>
              </a:rPr>
              <a:t>En poussant plus loin ses recherches, il a découvert qu’il pourrait devenir un éducateur de la petite enfance, travailler directement auprès de jeunes enfants sans avoir à s’occuper de trop de paperasse et obtenir la formation nécessaire en un ou deux ans de collège ou en suivant un programme d’apprentissage.</a:t>
            </a:r>
          </a:p>
          <a:p>
            <a:pPr marL="0" indent="0">
              <a:spcBef>
                <a:spcPts val="0"/>
              </a:spcBef>
              <a:spcAft>
                <a:spcPts val="1200"/>
              </a:spcAft>
              <a:buNone/>
            </a:pPr>
            <a:r>
              <a:rPr lang="en-CA" sz="2500" dirty="0" smtClean="0">
                <a:solidFill>
                  <a:schemeClr val="bg1"/>
                </a:solidFill>
              </a:rPr>
              <a:t>Même s’il gagne moins d’argent que s’il était enseignant, Jonathan adore son travail d’ECE! </a:t>
            </a:r>
            <a:endParaRPr lang="fr-CA" sz="2500" dirty="0">
              <a:solidFill>
                <a:schemeClr val="bg1"/>
              </a:solidFill>
            </a:endParaRPr>
          </a:p>
        </p:txBody>
      </p:sp>
      <p:sp>
        <p:nvSpPr>
          <p:cNvPr id="4" name="Slide Number Placeholder 3"/>
          <p:cNvSpPr>
            <a:spLocks noGrp="1"/>
          </p:cNvSpPr>
          <p:nvPr>
            <p:ph type="sldNum" sz="quarter" idx="12"/>
            <p:custDataLst>
              <p:tags r:id="rId3"/>
            </p:custDataLst>
          </p:nvPr>
        </p:nvSpPr>
        <p:spPr/>
        <p:txBody>
          <a:bodyPr/>
          <a:lstStyle/>
          <a:p>
            <a:fld id="{916D1DEC-539C-4A14-8D0C-3899913686ED}" type="slidenum">
              <a:rPr lang="en-CA" smtClean="0">
                <a:solidFill>
                  <a:prstClr val="white">
                    <a:tint val="75000"/>
                  </a:prstClr>
                </a:solidFill>
              </a:rPr>
              <a:pPr/>
              <a:t>5</a:t>
            </a:fld>
            <a:endParaRPr lang="fr-CA">
              <a:solidFill>
                <a:prstClr val="white">
                  <a:tint val="75000"/>
                </a:prstClr>
              </a:solidFill>
            </a:endParaRPr>
          </a:p>
        </p:txBody>
      </p:sp>
    </p:spTree>
    <p:extLst>
      <p:ext uri="{BB962C8B-B14F-4D97-AF65-F5344CB8AC3E}">
        <p14:creationId xmlns:p14="http://schemas.microsoft.com/office/powerpoint/2010/main" val="266383943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795320" cy="1143000"/>
          </a:xfrm>
        </p:spPr>
        <p:txBody>
          <a:bodyPr>
            <a:noAutofit/>
          </a:bodyPr>
          <a:lstStyle/>
          <a:p>
            <a:pPr algn="l"/>
            <a:r>
              <a:rPr lang="en-CA" sz="4600" dirty="0" smtClean="0">
                <a:solidFill>
                  <a:schemeClr val="accent6">
                    <a:lumMod val="20000"/>
                    <a:lumOff val="80000"/>
                  </a:schemeClr>
                </a:solidFill>
                <a:latin typeface="Chiller" panose="04020404031007020602" pitchFamily="82" charset="0"/>
              </a:rPr>
              <a:t>Comment puis-je découvrir ces renseignements?</a:t>
            </a:r>
            <a:endParaRPr lang="fr-CA" sz="4600" dirty="0">
              <a:solidFill>
                <a:schemeClr val="accent6">
                  <a:lumMod val="20000"/>
                  <a:lumOff val="80000"/>
                </a:schemeClr>
              </a:solidFill>
              <a:latin typeface="Chiller" panose="04020404031007020602" pitchFamily="82" charset="0"/>
            </a:endParaRPr>
          </a:p>
        </p:txBody>
      </p:sp>
      <p:sp>
        <p:nvSpPr>
          <p:cNvPr id="3" name="Content Placeholder 2"/>
          <p:cNvSpPr>
            <a:spLocks noGrp="1"/>
          </p:cNvSpPr>
          <p:nvPr>
            <p:ph idx="1"/>
            <p:custDataLst>
              <p:tags r:id="rId2"/>
            </p:custDataLst>
          </p:nvPr>
        </p:nvSpPr>
        <p:spPr>
          <a:xfrm>
            <a:off x="457200" y="1268761"/>
            <a:ext cx="8229600" cy="2664296"/>
          </a:xfrm>
        </p:spPr>
        <p:txBody>
          <a:bodyPr>
            <a:normAutofit fontScale="92500" lnSpcReduction="20000"/>
          </a:bodyPr>
          <a:lstStyle/>
          <a:p>
            <a:r>
              <a:rPr lang="en-CA" dirty="0" smtClean="0">
                <a:solidFill>
                  <a:schemeClr val="accent1">
                    <a:lumMod val="20000"/>
                    <a:lumOff val="80000"/>
                  </a:schemeClr>
                </a:solidFill>
              </a:rPr>
              <a:t>Poser des questions à des gens qui travaillent dans le domaine.</a:t>
            </a:r>
          </a:p>
          <a:p>
            <a:r>
              <a:rPr lang="en-CA" dirty="0" smtClean="0">
                <a:solidFill>
                  <a:schemeClr val="accent1">
                    <a:lumMod val="20000"/>
                    <a:lumOff val="80000"/>
                  </a:schemeClr>
                </a:solidFill>
              </a:rPr>
              <a:t>Observer des gens qui travaillent dans le domaine.</a:t>
            </a:r>
          </a:p>
          <a:p>
            <a:r>
              <a:rPr lang="en-CA" dirty="0" smtClean="0">
                <a:solidFill>
                  <a:schemeClr val="accent1">
                    <a:lumMod val="20000"/>
                    <a:lumOff val="80000"/>
                  </a:schemeClr>
                </a:solidFill>
              </a:rPr>
              <a:t>Acquérir de l’expérience en faisant du bénévolat ou en travaillant dans le domaine.</a:t>
            </a:r>
          </a:p>
          <a:p>
            <a:pPr marL="0" indent="0">
              <a:buNone/>
            </a:pPr>
            <a:endParaRPr lang="fr-CA" dirty="0">
              <a:solidFill>
                <a:schemeClr val="accent4"/>
              </a:solidFill>
            </a:endParaRPr>
          </a:p>
        </p:txBody>
      </p:sp>
      <p:pic>
        <p:nvPicPr>
          <p:cNvPr id="1026" name="Picture 2" descr="C:\Users\sdupley\AppData\Local\Microsoft\Windows\Temporary Internet Files\Content.IE5\INI0ZKCU\MP900387282[1].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t="24886" b="15981"/>
          <a:stretch/>
        </p:blipFill>
        <p:spPr bwMode="auto">
          <a:xfrm rot="20700409">
            <a:off x="3982743" y="4004661"/>
            <a:ext cx="4751859" cy="2004982"/>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4"/>
            </p:custDataLst>
          </p:nvPr>
        </p:nvSpPr>
        <p:spPr>
          <a:xfrm>
            <a:off x="323528" y="4077072"/>
            <a:ext cx="3816424" cy="2215991"/>
          </a:xfrm>
          <a:prstGeom prst="rect">
            <a:avLst/>
          </a:prstGeom>
          <a:noFill/>
        </p:spPr>
        <p:txBody>
          <a:bodyPr wrap="square" rtlCol="0">
            <a:spAutoFit/>
          </a:bodyPr>
          <a:lstStyle/>
          <a:p>
            <a:r>
              <a:rPr lang="en-CA" sz="4000" dirty="0">
                <a:solidFill>
                  <a:srgbClr val="FF388C">
                    <a:lumMod val="20000"/>
                    <a:lumOff val="80000"/>
                  </a:srgbClr>
                </a:solidFill>
              </a:rPr>
              <a:t>Ou encore, pour amorcer votre recherche :</a:t>
            </a:r>
          </a:p>
          <a:p>
            <a:endParaRPr lang="fr-CA" dirty="0">
              <a:solidFill>
                <a:prstClr val="white"/>
              </a:solidFill>
            </a:endParaRPr>
          </a:p>
        </p:txBody>
      </p:sp>
      <p:sp>
        <p:nvSpPr>
          <p:cNvPr id="5" name="Slide Number Placeholder 4"/>
          <p:cNvSpPr>
            <a:spLocks noGrp="1"/>
          </p:cNvSpPr>
          <p:nvPr>
            <p:ph type="sldNum" sz="quarter" idx="12"/>
            <p:custDataLst>
              <p:tags r:id="rId5"/>
            </p:custDataLst>
          </p:nvPr>
        </p:nvSpPr>
        <p:spPr/>
        <p:txBody>
          <a:bodyPr/>
          <a:lstStyle/>
          <a:p>
            <a:fld id="{916D1DEC-539C-4A14-8D0C-3899913686ED}" type="slidenum">
              <a:rPr lang="en-CA" smtClean="0">
                <a:solidFill>
                  <a:prstClr val="white">
                    <a:tint val="75000"/>
                  </a:prstClr>
                </a:solidFill>
              </a:rPr>
              <a:pPr/>
              <a:t>6</a:t>
            </a:fld>
            <a:endParaRPr lang="fr-CA">
              <a:solidFill>
                <a:prstClr val="white">
                  <a:tint val="75000"/>
                </a:prstClr>
              </a:solidFill>
            </a:endParaRPr>
          </a:p>
        </p:txBody>
      </p:sp>
    </p:spTree>
    <p:extLst>
      <p:ext uri="{BB962C8B-B14F-4D97-AF65-F5344CB8AC3E}">
        <p14:creationId xmlns:p14="http://schemas.microsoft.com/office/powerpoint/2010/main" val="291380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40854" y="476672"/>
            <a:ext cx="8229600" cy="1143000"/>
          </a:xfrm>
        </p:spPr>
        <p:txBody>
          <a:bodyPr>
            <a:normAutofit fontScale="90000"/>
          </a:bodyPr>
          <a:lstStyle/>
          <a:p>
            <a:r>
              <a:rPr lang="en-CA" dirty="0" smtClean="0">
                <a:solidFill>
                  <a:srgbClr val="FBFD95"/>
                </a:solidFill>
                <a:latin typeface="Chiller" panose="04020404031007020602" pitchFamily="82" charset="0"/>
              </a:rPr>
              <a:t>Souvenez-vous que N’IMPORTE QUI peut publier N’IMPORTE QUOI sur Internet.</a:t>
            </a:r>
            <a:endParaRPr lang="fr-CA" dirty="0">
              <a:solidFill>
                <a:srgbClr val="FBFD95"/>
              </a:solidFill>
              <a:latin typeface="Chiller" panose="04020404031007020602" pitchFamily="82" charset="0"/>
            </a:endParaRPr>
          </a:p>
        </p:txBody>
      </p:sp>
      <p:sp>
        <p:nvSpPr>
          <p:cNvPr id="3" name="Content Placeholder 2"/>
          <p:cNvSpPr>
            <a:spLocks noGrp="1"/>
          </p:cNvSpPr>
          <p:nvPr>
            <p:ph idx="1"/>
            <p:custDataLst>
              <p:tags r:id="rId2"/>
            </p:custDataLst>
          </p:nvPr>
        </p:nvSpPr>
        <p:spPr>
          <a:xfrm>
            <a:off x="457200" y="1600201"/>
            <a:ext cx="8229600" cy="604664"/>
          </a:xfrm>
        </p:spPr>
        <p:txBody>
          <a:bodyPr>
            <a:noAutofit/>
          </a:bodyPr>
          <a:lstStyle/>
          <a:p>
            <a:pPr marL="0" indent="0" algn="ctr">
              <a:buNone/>
            </a:pPr>
            <a:r>
              <a:rPr lang="en-CA" sz="2800" dirty="0" smtClean="0">
                <a:solidFill>
                  <a:srgbClr val="FBFD95"/>
                </a:solidFill>
              </a:rPr>
              <a:t>Comment pouvez-vous vous assurer que les renseignements que vous obtenez sur une profession sont exacts?</a:t>
            </a:r>
          </a:p>
        </p:txBody>
      </p:sp>
      <p:pic>
        <p:nvPicPr>
          <p:cNvPr id="1026" name="Picture 2" descr="C:\Users\sdupley\AppData\Local\Microsoft\Windows\Temporary Internet Files\Content.IE5\IVPF16LG\MP900448284[1].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907704" y="2780928"/>
            <a:ext cx="5295900" cy="3651250"/>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4"/>
            </p:custDataLst>
          </p:nvPr>
        </p:nvSpPr>
        <p:spPr/>
        <p:txBody>
          <a:bodyPr/>
          <a:lstStyle/>
          <a:p>
            <a:fld id="{916D1DEC-539C-4A14-8D0C-3899913686ED}" type="slidenum">
              <a:rPr lang="en-CA" smtClean="0">
                <a:solidFill>
                  <a:prstClr val="white">
                    <a:tint val="75000"/>
                  </a:prstClr>
                </a:solidFill>
              </a:rPr>
              <a:pPr/>
              <a:t>7</a:t>
            </a:fld>
            <a:endParaRPr lang="fr-CA">
              <a:solidFill>
                <a:prstClr val="white">
                  <a:tint val="75000"/>
                </a:prstClr>
              </a:solidFill>
            </a:endParaRPr>
          </a:p>
        </p:txBody>
      </p:sp>
    </p:spTree>
    <p:extLst>
      <p:ext uri="{BB962C8B-B14F-4D97-AF65-F5344CB8AC3E}">
        <p14:creationId xmlns:p14="http://schemas.microsoft.com/office/powerpoint/2010/main" val="2342150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55323" y="-166836"/>
            <a:ext cx="5565304" cy="1143000"/>
          </a:xfrm>
        </p:spPr>
        <p:txBody>
          <a:bodyPr>
            <a:normAutofit fontScale="90000"/>
          </a:bodyPr>
          <a:lstStyle/>
          <a:p>
            <a:r>
              <a:rPr lang="en-CA" dirty="0" smtClean="0">
                <a:solidFill>
                  <a:schemeClr val="accent3">
                    <a:lumMod val="60000"/>
                    <a:lumOff val="40000"/>
                  </a:schemeClr>
                </a:solidFill>
                <a:latin typeface="Chiller" panose="04020404031007020602" pitchFamily="82" charset="0"/>
              </a:rPr>
              <a:t>Astuces de recherche sur Internet</a:t>
            </a:r>
            <a:endParaRPr lang="fr-CA" dirty="0">
              <a:solidFill>
                <a:schemeClr val="accent3">
                  <a:lumMod val="60000"/>
                  <a:lumOff val="40000"/>
                </a:schemeClr>
              </a:solidFill>
              <a:latin typeface="Chiller" panose="04020404031007020602" pitchFamily="82" charset="0"/>
            </a:endParaRPr>
          </a:p>
        </p:txBody>
      </p:sp>
      <p:sp>
        <p:nvSpPr>
          <p:cNvPr id="3" name="Content Placeholder 2"/>
          <p:cNvSpPr>
            <a:spLocks noGrp="1"/>
          </p:cNvSpPr>
          <p:nvPr>
            <p:ph idx="1"/>
            <p:custDataLst>
              <p:tags r:id="rId2"/>
            </p:custDataLst>
          </p:nvPr>
        </p:nvSpPr>
        <p:spPr>
          <a:xfrm>
            <a:off x="2195736" y="692696"/>
            <a:ext cx="6696744" cy="5112568"/>
          </a:xfrm>
        </p:spPr>
        <p:txBody>
          <a:bodyPr>
            <a:noAutofit/>
          </a:bodyPr>
          <a:lstStyle/>
          <a:p>
            <a:pPr marL="514350" indent="-514350">
              <a:spcBef>
                <a:spcPts val="0"/>
              </a:spcBef>
              <a:buFont typeface="+mj-lt"/>
              <a:buAutoNum type="arabicPeriod"/>
            </a:pPr>
            <a:r>
              <a:rPr lang="en-CA" sz="2300" dirty="0" smtClean="0">
                <a:latin typeface="Times New Roman" panose="02020603050405020304" pitchFamily="18" charset="0"/>
              </a:rPr>
              <a:t>Commencez par des recherches plus </a:t>
            </a:r>
            <a:r>
              <a:rPr lang="en-CA" sz="2300" dirty="0">
                <a:solidFill>
                  <a:schemeClr val="accent3">
                    <a:lumMod val="60000"/>
                    <a:lumOff val="40000"/>
                  </a:schemeClr>
                </a:solidFill>
                <a:latin typeface="Times New Roman" panose="02020603050405020304" pitchFamily="18" charset="0"/>
              </a:rPr>
              <a:t>générales</a:t>
            </a:r>
            <a:r>
              <a:rPr lang="en-CA" sz="2300" dirty="0" smtClean="0">
                <a:latin typeface="Times New Roman" panose="02020603050405020304" pitchFamily="18" charset="0"/>
              </a:rPr>
              <a:t>, puis </a:t>
            </a:r>
            <a:r>
              <a:rPr lang="en-CA" sz="2300" dirty="0">
                <a:solidFill>
                  <a:schemeClr val="accent3">
                    <a:lumMod val="60000"/>
                    <a:lumOff val="40000"/>
                  </a:schemeClr>
                </a:solidFill>
                <a:latin typeface="Times New Roman" panose="02020603050405020304" pitchFamily="18" charset="0"/>
              </a:rPr>
              <a:t>précisez-les</a:t>
            </a:r>
            <a:r>
              <a:rPr lang="en-CA" sz="2300" dirty="0" smtClean="0">
                <a:latin typeface="Times New Roman" panose="02020603050405020304" pitchFamily="18" charset="0"/>
              </a:rPr>
              <a:t>.</a:t>
            </a:r>
          </a:p>
          <a:p>
            <a:pPr marL="514350" indent="-514350">
              <a:spcBef>
                <a:spcPts val="0"/>
              </a:spcBef>
              <a:buFont typeface="+mj-lt"/>
              <a:buAutoNum type="arabicPeriod"/>
            </a:pPr>
            <a:r>
              <a:rPr lang="en-CA" sz="2300" dirty="0">
                <a:latin typeface="Times New Roman" panose="02020603050405020304" pitchFamily="18" charset="0"/>
              </a:rPr>
              <a:t>Effectuez </a:t>
            </a:r>
            <a:r>
              <a:rPr lang="en-CA" sz="2300" dirty="0">
                <a:solidFill>
                  <a:schemeClr val="accent3">
                    <a:lumMod val="60000"/>
                    <a:lumOff val="40000"/>
                  </a:schemeClr>
                </a:solidFill>
                <a:latin typeface="Times New Roman" panose="02020603050405020304" pitchFamily="18" charset="0"/>
              </a:rPr>
              <a:t>la même recherche plusieurs fois </a:t>
            </a:r>
            <a:r>
              <a:rPr lang="en-CA" sz="2300" dirty="0">
                <a:latin typeface="Times New Roman" panose="02020603050405020304" pitchFamily="18" charset="0"/>
              </a:rPr>
              <a:t>en employant des mots-clés différents.</a:t>
            </a:r>
            <a:endParaRPr lang="fr-CA" sz="2300" dirty="0">
              <a:latin typeface="Times New Roman" panose="02020603050405020304" pitchFamily="18" charset="0"/>
              <a:cs typeface="Times New Roman" panose="02020603050405020304" pitchFamily="18" charset="0"/>
            </a:endParaRPr>
          </a:p>
          <a:p>
            <a:pPr marL="514350" indent="-514350">
              <a:spcBef>
                <a:spcPts val="0"/>
              </a:spcBef>
              <a:buFont typeface="+mj-lt"/>
              <a:buAutoNum type="arabicPeriod"/>
            </a:pPr>
            <a:r>
              <a:rPr lang="en-CA" sz="2300" dirty="0">
                <a:latin typeface="Times New Roman" panose="02020603050405020304" pitchFamily="18" charset="0"/>
              </a:rPr>
              <a:t>Consultez </a:t>
            </a:r>
            <a:r>
              <a:rPr lang="en-CA" sz="2300" dirty="0">
                <a:solidFill>
                  <a:schemeClr val="accent3">
                    <a:lumMod val="60000"/>
                    <a:lumOff val="40000"/>
                  </a:schemeClr>
                </a:solidFill>
                <a:latin typeface="Times New Roman" panose="02020603050405020304" pitchFamily="18" charset="0"/>
              </a:rPr>
              <a:t>plusieurs sites Web</a:t>
            </a:r>
            <a:r>
              <a:rPr lang="en-CA" sz="2300" dirty="0">
                <a:latin typeface="Times New Roman" panose="02020603050405020304" pitchFamily="18" charset="0"/>
              </a:rPr>
              <a:t>.</a:t>
            </a:r>
          </a:p>
          <a:p>
            <a:pPr marL="514350" indent="-514350">
              <a:spcBef>
                <a:spcPts val="0"/>
              </a:spcBef>
              <a:buFont typeface="+mj-lt"/>
              <a:buAutoNum type="arabicPeriod"/>
            </a:pPr>
            <a:r>
              <a:rPr lang="en-CA" sz="2300" dirty="0">
                <a:latin typeface="Times New Roman" panose="02020603050405020304" pitchFamily="18" charset="0"/>
              </a:rPr>
              <a:t>Gardez vos recherches </a:t>
            </a:r>
            <a:r>
              <a:rPr lang="en-CA" sz="2300" dirty="0">
                <a:solidFill>
                  <a:schemeClr val="accent3">
                    <a:lumMod val="60000"/>
                    <a:lumOff val="40000"/>
                  </a:schemeClr>
                </a:solidFill>
                <a:latin typeface="Times New Roman" panose="02020603050405020304" pitchFamily="18" charset="0"/>
              </a:rPr>
              <a:t>simples</a:t>
            </a:r>
            <a:r>
              <a:rPr lang="en-CA" sz="2300" dirty="0">
                <a:latin typeface="Times New Roman" panose="02020603050405020304" pitchFamily="18" charset="0"/>
              </a:rPr>
              <a:t>.</a:t>
            </a:r>
          </a:p>
          <a:p>
            <a:pPr marL="514350" indent="-514350">
              <a:spcBef>
                <a:spcPts val="0"/>
              </a:spcBef>
              <a:buFont typeface="+mj-lt"/>
              <a:buAutoNum type="arabicPeriod"/>
            </a:pPr>
            <a:r>
              <a:rPr lang="en-CA" sz="2300" dirty="0">
                <a:latin typeface="Times New Roman" panose="02020603050405020304" pitchFamily="18" charset="0"/>
              </a:rPr>
              <a:t>Consultez </a:t>
            </a:r>
            <a:r>
              <a:rPr lang="en-CA" sz="2300" dirty="0">
                <a:solidFill>
                  <a:schemeClr val="accent3">
                    <a:lumMod val="60000"/>
                    <a:lumOff val="40000"/>
                  </a:schemeClr>
                </a:solidFill>
                <a:latin typeface="Times New Roman" panose="02020603050405020304" pitchFamily="18" charset="0"/>
              </a:rPr>
              <a:t>toutes les pages </a:t>
            </a:r>
            <a:r>
              <a:rPr lang="en-CA" sz="2300" dirty="0">
                <a:latin typeface="Times New Roman" panose="02020603050405020304" pitchFamily="18" charset="0"/>
              </a:rPr>
              <a:t>d’un site Web</a:t>
            </a:r>
          </a:p>
          <a:p>
            <a:pPr marL="514350" indent="-514350">
              <a:spcBef>
                <a:spcPts val="0"/>
              </a:spcBef>
              <a:buFont typeface="+mj-lt"/>
              <a:buAutoNum type="arabicPeriod"/>
            </a:pPr>
            <a:r>
              <a:rPr lang="en-CA" sz="2300" dirty="0">
                <a:latin typeface="Times New Roman" panose="02020603050405020304" pitchFamily="18" charset="0"/>
              </a:rPr>
              <a:t>Points importants à vérifier : </a:t>
            </a:r>
          </a:p>
          <a:p>
            <a:pPr lvl="1">
              <a:spcBef>
                <a:spcPts val="0"/>
              </a:spcBef>
              <a:buFont typeface="Arial" panose="020B0604020202020204" pitchFamily="34" charset="0"/>
              <a:buChar char="•"/>
            </a:pPr>
            <a:r>
              <a:rPr lang="en-CA" sz="2300" dirty="0" smtClean="0">
                <a:solidFill>
                  <a:schemeClr val="accent3">
                    <a:lumMod val="60000"/>
                    <a:lumOff val="40000"/>
                  </a:schemeClr>
                </a:solidFill>
                <a:latin typeface="Times New Roman" panose="02020603050405020304" pitchFamily="18" charset="0"/>
              </a:rPr>
              <a:t>Pertinence</a:t>
            </a:r>
            <a:r>
              <a:rPr sz="2300" dirty="0" smtClean="0"/>
              <a:t> </a:t>
            </a:r>
            <a:r>
              <a:rPr lang="en-CA" sz="2300" dirty="0" smtClean="0">
                <a:latin typeface="Times New Roman" panose="02020603050405020304" pitchFamily="18" charset="0"/>
              </a:rPr>
              <a:t>– S’agit-il de l’information dont j’ai besoin? </a:t>
            </a:r>
            <a:endParaRPr lang="fr-CA" sz="2300" dirty="0">
              <a:latin typeface="Times New Roman" panose="02020603050405020304" pitchFamily="18" charset="0"/>
              <a:cs typeface="Times New Roman" panose="02020603050405020304" pitchFamily="18" charset="0"/>
            </a:endParaRPr>
          </a:p>
          <a:p>
            <a:pPr lvl="1">
              <a:spcBef>
                <a:spcPts val="0"/>
              </a:spcBef>
              <a:buFont typeface="Arial" panose="020B0604020202020204" pitchFamily="34" charset="0"/>
              <a:buChar char="•"/>
            </a:pPr>
            <a:r>
              <a:rPr lang="en-CA" sz="2300" dirty="0" smtClean="0">
                <a:solidFill>
                  <a:schemeClr val="accent3">
                    <a:lumMod val="60000"/>
                    <a:lumOff val="40000"/>
                  </a:schemeClr>
                </a:solidFill>
                <a:latin typeface="Times New Roman" panose="02020603050405020304" pitchFamily="18" charset="0"/>
              </a:rPr>
              <a:t>Exactitude</a:t>
            </a:r>
            <a:r>
              <a:rPr sz="2300" dirty="0" smtClean="0"/>
              <a:t> </a:t>
            </a:r>
            <a:r>
              <a:rPr lang="en-CA" sz="2300" dirty="0" smtClean="0">
                <a:latin typeface="Times New Roman" panose="02020603050405020304" pitchFamily="18" charset="0"/>
              </a:rPr>
              <a:t>– Cette information est-elle juste? </a:t>
            </a:r>
          </a:p>
          <a:p>
            <a:pPr lvl="1">
              <a:spcBef>
                <a:spcPts val="0"/>
              </a:spcBef>
              <a:buFont typeface="Arial" panose="020B0604020202020204" pitchFamily="34" charset="0"/>
              <a:buChar char="•"/>
            </a:pPr>
            <a:r>
              <a:rPr lang="en-CA" sz="2300" dirty="0">
                <a:solidFill>
                  <a:schemeClr val="accent3">
                    <a:lumMod val="60000"/>
                    <a:lumOff val="40000"/>
                  </a:schemeClr>
                </a:solidFill>
                <a:latin typeface="Times New Roman" panose="02020603050405020304" pitchFamily="18" charset="0"/>
              </a:rPr>
              <a:t>Point de vue </a:t>
            </a:r>
            <a:r>
              <a:rPr lang="en-CA" sz="2300" dirty="0" smtClean="0">
                <a:latin typeface="Times New Roman" panose="02020603050405020304" pitchFamily="18" charset="0"/>
              </a:rPr>
              <a:t>– D’où provient cette information? </a:t>
            </a:r>
            <a:r>
              <a:rPr lang="en-CA" sz="2300" dirty="0" err="1" smtClean="0">
                <a:latin typeface="Times New Roman" panose="02020603050405020304" pitchFamily="18" charset="0"/>
              </a:rPr>
              <a:t>Cette</a:t>
            </a:r>
            <a:r>
              <a:rPr lang="en-CA" sz="2300" dirty="0" smtClean="0">
                <a:latin typeface="Times New Roman" panose="02020603050405020304" pitchFamily="18" charset="0"/>
              </a:rPr>
              <a:t> source est-elle fiable?</a:t>
            </a:r>
          </a:p>
          <a:p>
            <a:pPr lvl="1">
              <a:spcBef>
                <a:spcPts val="0"/>
              </a:spcBef>
              <a:buFont typeface="Arial" panose="020B0604020202020204" pitchFamily="34" charset="0"/>
              <a:buChar char="•"/>
            </a:pPr>
            <a:r>
              <a:rPr lang="en-CA" sz="2300" dirty="0">
                <a:solidFill>
                  <a:schemeClr val="accent3">
                    <a:lumMod val="60000"/>
                    <a:lumOff val="40000"/>
                  </a:schemeClr>
                </a:solidFill>
                <a:latin typeface="Times New Roman" panose="02020603050405020304" pitchFamily="18" charset="0"/>
              </a:rPr>
              <a:t>Opinion ou fait </a:t>
            </a:r>
            <a:r>
              <a:rPr lang="en-CA" sz="2300" dirty="0" smtClean="0">
                <a:latin typeface="Times New Roman" panose="02020603050405020304" pitchFamily="18" charset="0"/>
              </a:rPr>
              <a:t>– S’agit-il de l’opinion de quelqu’un ou d’un fait? </a:t>
            </a:r>
          </a:p>
          <a:p>
            <a:pPr lvl="1">
              <a:spcBef>
                <a:spcPts val="0"/>
              </a:spcBef>
              <a:buFont typeface="Arial" panose="020B0604020202020204" pitchFamily="34" charset="0"/>
              <a:buChar char="•"/>
            </a:pPr>
            <a:r>
              <a:rPr lang="en-CA" sz="2300" dirty="0" err="1" smtClean="0">
                <a:solidFill>
                  <a:schemeClr val="accent3">
                    <a:lumMod val="60000"/>
                    <a:lumOff val="40000"/>
                  </a:schemeClr>
                </a:solidFill>
                <a:latin typeface="Times New Roman" panose="02020603050405020304" pitchFamily="18" charset="0"/>
              </a:rPr>
              <a:t>Actualité</a:t>
            </a:r>
            <a:r>
              <a:rPr lang="en-CA" sz="2300" dirty="0" smtClean="0">
                <a:solidFill>
                  <a:schemeClr val="accent3">
                    <a:lumMod val="60000"/>
                    <a:lumOff val="40000"/>
                  </a:schemeClr>
                </a:solidFill>
                <a:latin typeface="Times New Roman" panose="02020603050405020304" pitchFamily="18" charset="0"/>
              </a:rPr>
              <a:t> </a:t>
            </a:r>
            <a:r>
              <a:rPr lang="en-CA" sz="2300" dirty="0" smtClean="0">
                <a:latin typeface="Times New Roman" panose="02020603050405020304" pitchFamily="18" charset="0"/>
              </a:rPr>
              <a:t>—</a:t>
            </a:r>
            <a:r>
              <a:rPr sz="2300" dirty="0" smtClean="0"/>
              <a:t> </a:t>
            </a:r>
            <a:r>
              <a:rPr lang="en-CA" sz="2300" dirty="0" smtClean="0">
                <a:latin typeface="Times New Roman" panose="02020603050405020304" pitchFamily="18" charset="0"/>
              </a:rPr>
              <a:t>L’information est-elle actuelle ou désuète? </a:t>
            </a:r>
            <a:endParaRPr lang="fr-CA" sz="2300" dirty="0">
              <a:latin typeface="Times New Roman" panose="02020603050405020304" pitchFamily="18" charset="0"/>
              <a:cs typeface="Times New Roman" panose="02020603050405020304" pitchFamily="18" charset="0"/>
            </a:endParaRPr>
          </a:p>
        </p:txBody>
      </p:sp>
      <p:pic>
        <p:nvPicPr>
          <p:cNvPr id="5" name="Picture 4" descr="C:\Users\sdupley\AppData\Local\Microsoft\Windows\Temporary Internet Files\Content.IE5\Z683L0MQ\MP900387736[1].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28353" y="404664"/>
            <a:ext cx="1823367" cy="59766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custDataLst>
              <p:tags r:id="rId4"/>
            </p:custDataLst>
          </p:nvPr>
        </p:nvSpPr>
        <p:spPr/>
        <p:txBody>
          <a:bodyPr/>
          <a:lstStyle/>
          <a:p>
            <a:fld id="{916D1DEC-539C-4A14-8D0C-3899913686ED}" type="slidenum">
              <a:rPr lang="en-CA" smtClean="0">
                <a:solidFill>
                  <a:prstClr val="white">
                    <a:tint val="75000"/>
                  </a:prstClr>
                </a:solidFill>
              </a:rPr>
              <a:pPr/>
              <a:t>8</a:t>
            </a:fld>
            <a:endParaRPr lang="fr-CA">
              <a:solidFill>
                <a:prstClr val="white">
                  <a:tint val="75000"/>
                </a:prstClr>
              </a:solidFill>
            </a:endParaRPr>
          </a:p>
        </p:txBody>
      </p:sp>
    </p:spTree>
    <p:extLst>
      <p:ext uri="{BB962C8B-B14F-4D97-AF65-F5344CB8AC3E}">
        <p14:creationId xmlns:p14="http://schemas.microsoft.com/office/powerpoint/2010/main" val="752246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sdupley\AppData\Local\Microsoft\Windows\Temporary Internet Files\Content.IE5\Z683L0MQ\MC910216349[1].png"/>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453912" y="197125"/>
            <a:ext cx="8640960" cy="73203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2"/>
            </p:custDataLst>
          </p:nvPr>
        </p:nvSpPr>
        <p:spPr>
          <a:xfrm rot="988820">
            <a:off x="5076413" y="1798987"/>
            <a:ext cx="3600400" cy="2554545"/>
          </a:xfrm>
          <a:prstGeom prst="rect">
            <a:avLst/>
          </a:prstGeom>
          <a:noFill/>
        </p:spPr>
        <p:txBody>
          <a:bodyPr wrap="square" rtlCol="0">
            <a:spAutoFit/>
            <a:scene3d>
              <a:camera prst="perspectiveContrastingLeftFacing" fov="3600000">
                <a:rot lat="21326448" lon="2743904" rev="80882"/>
              </a:camera>
              <a:lightRig rig="threePt" dir="t"/>
            </a:scene3d>
          </a:bodyPr>
          <a:lstStyle/>
          <a:p>
            <a:r>
              <a:rPr lang="en-CA" sz="4000" b="1" dirty="0">
                <a:solidFill>
                  <a:srgbClr val="FFFF00"/>
                </a:solidFill>
                <a:latin typeface="Arial" panose="020B0604020202020204" pitchFamily="34" charset="0"/>
              </a:rPr>
              <a:t>Sites Web utiles pour le cheminement professionnel</a:t>
            </a:r>
            <a:endParaRPr lang="fr-CA" sz="4000" b="1" dirty="0">
              <a:solidFill>
                <a:srgbClr val="FFFF00"/>
              </a:solidFill>
              <a:latin typeface="Arial" panose="020B0604020202020204" pitchFamily="34" charset="0"/>
              <a:cs typeface="Arial" panose="020B0604020202020204" pitchFamily="34" charset="0"/>
            </a:endParaRPr>
          </a:p>
        </p:txBody>
      </p:sp>
      <p:sp>
        <p:nvSpPr>
          <p:cNvPr id="2" name="TextBox 1"/>
          <p:cNvSpPr txBox="1"/>
          <p:nvPr>
            <p:custDataLst>
              <p:tags r:id="rId3"/>
            </p:custDataLst>
          </p:nvPr>
        </p:nvSpPr>
        <p:spPr>
          <a:xfrm>
            <a:off x="251520" y="459101"/>
            <a:ext cx="5040560" cy="2862322"/>
          </a:xfrm>
          <a:prstGeom prst="rect">
            <a:avLst/>
          </a:prstGeom>
          <a:noFill/>
        </p:spPr>
        <p:txBody>
          <a:bodyPr wrap="square" rtlCol="0">
            <a:spAutoFit/>
          </a:bodyPr>
          <a:lstStyle/>
          <a:p>
            <a:pPr marL="457200" indent="-457200">
              <a:buFont typeface="Wingdings" panose="05000000000000000000" pitchFamily="2" charset="2"/>
              <a:buChar char="Ø"/>
            </a:pPr>
            <a:r>
              <a:rPr lang="en-CA" sz="3000" dirty="0">
                <a:solidFill>
                  <a:srgbClr val="FCFFD7"/>
                </a:solidFill>
              </a:rPr>
              <a:t>Guichet-Emplois : www.guichetemplois.gc.ca</a:t>
            </a:r>
          </a:p>
          <a:p>
            <a:pPr marL="457200" indent="-457200">
              <a:buFont typeface="Wingdings" panose="05000000000000000000" pitchFamily="2" charset="2"/>
              <a:buChar char="Ø"/>
            </a:pPr>
            <a:r>
              <a:rPr lang="en-CA" sz="3000" dirty="0">
                <a:solidFill>
                  <a:srgbClr val="FCFFD7"/>
                </a:solidFill>
              </a:rPr>
              <a:t>Services aux jeunes : www.jeunesse.gc.ca</a:t>
            </a:r>
          </a:p>
          <a:p>
            <a:pPr marL="457200" indent="-457200">
              <a:buFont typeface="Wingdings" panose="05000000000000000000" pitchFamily="2" charset="2"/>
              <a:buChar char="Ø"/>
            </a:pPr>
            <a:r>
              <a:rPr lang="en-CA" sz="3000" dirty="0">
                <a:solidFill>
                  <a:srgbClr val="FCFFD7"/>
                </a:solidFill>
              </a:rPr>
              <a:t>Emploi et Développement social Canada : www.edsc.gc.ca</a:t>
            </a:r>
            <a:endParaRPr lang="fr-CA" sz="3000" dirty="0">
              <a:solidFill>
                <a:prstClr val="white"/>
              </a:solidFill>
            </a:endParaRPr>
          </a:p>
        </p:txBody>
      </p:sp>
      <p:sp>
        <p:nvSpPr>
          <p:cNvPr id="3" name="TextBox 2"/>
          <p:cNvSpPr txBox="1"/>
          <p:nvPr>
            <p:custDataLst>
              <p:tags r:id="rId4"/>
            </p:custDataLst>
          </p:nvPr>
        </p:nvSpPr>
        <p:spPr>
          <a:xfrm>
            <a:off x="179512" y="3671153"/>
            <a:ext cx="4549041" cy="2062103"/>
          </a:xfrm>
          <a:prstGeom prst="rect">
            <a:avLst/>
          </a:prstGeom>
          <a:noFill/>
        </p:spPr>
        <p:txBody>
          <a:bodyPr wrap="square" rtlCol="0">
            <a:spAutoFit/>
          </a:bodyPr>
          <a:lstStyle/>
          <a:p>
            <a:r>
              <a:rPr lang="en-CA" sz="3200" dirty="0">
                <a:solidFill>
                  <a:srgbClr val="FFFF00"/>
                </a:solidFill>
              </a:rPr>
              <a:t>Ces sites sont tous gouvernementaux et assez fiables.</a:t>
            </a:r>
          </a:p>
          <a:p>
            <a:endParaRPr lang="fr-CA" sz="3200" dirty="0">
              <a:solidFill>
                <a:prstClr val="white"/>
              </a:solidFill>
            </a:endParaRPr>
          </a:p>
        </p:txBody>
      </p:sp>
      <p:sp>
        <p:nvSpPr>
          <p:cNvPr id="5" name="Slide Number Placeholder 4"/>
          <p:cNvSpPr>
            <a:spLocks noGrp="1"/>
          </p:cNvSpPr>
          <p:nvPr>
            <p:ph type="sldNum" sz="quarter" idx="12"/>
            <p:custDataLst>
              <p:tags r:id="rId5"/>
            </p:custDataLst>
          </p:nvPr>
        </p:nvSpPr>
        <p:spPr/>
        <p:txBody>
          <a:bodyPr/>
          <a:lstStyle/>
          <a:p>
            <a:fld id="{916D1DEC-539C-4A14-8D0C-3899913686ED}" type="slidenum">
              <a:rPr lang="en-CA" smtClean="0">
                <a:solidFill>
                  <a:prstClr val="white">
                    <a:tint val="75000"/>
                  </a:prstClr>
                </a:solidFill>
              </a:rPr>
              <a:pPr/>
              <a:t>9</a:t>
            </a:fld>
            <a:endParaRPr lang="fr-CA">
              <a:solidFill>
                <a:prstClr val="white">
                  <a:tint val="75000"/>
                </a:prstClr>
              </a:solidFill>
            </a:endParaRPr>
          </a:p>
        </p:txBody>
      </p:sp>
    </p:spTree>
    <p:extLst>
      <p:ext uri="{BB962C8B-B14F-4D97-AF65-F5344CB8AC3E}">
        <p14:creationId xmlns:p14="http://schemas.microsoft.com/office/powerpoint/2010/main" val="19718357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666666"/>
      </a:dk2>
      <a:lt2>
        <a:srgbClr val="D2D2D2"/>
      </a:lt2>
      <a:accent1>
        <a:srgbClr val="17BBFD"/>
      </a:accent1>
      <a:accent2>
        <a:srgbClr val="0049DA"/>
      </a:accent2>
      <a:accent3>
        <a:srgbClr val="68007F"/>
      </a:accent3>
      <a:accent4>
        <a:srgbClr val="0DFF35"/>
      </a:accent4>
      <a:accent5>
        <a:srgbClr val="00E2A7"/>
      </a:accent5>
      <a:accent6>
        <a:srgbClr val="FF388C"/>
      </a:accent6>
      <a:hlink>
        <a:srgbClr val="17BBFD"/>
      </a:hlink>
      <a:folHlink>
        <a:srgbClr val="A2E3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1894</Words>
  <Application>Microsoft Office PowerPoint</Application>
  <PresentationFormat>On-screen Show (4:3)</PresentationFormat>
  <Paragraphs>227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PowerPoint Presentation</vt:lpstr>
      <vt:lpstr>En apprendre plus sur différentes carrières</vt:lpstr>
      <vt:lpstr>PowerPoint Presentation</vt:lpstr>
      <vt:lpstr>L’exemple de Jessica</vt:lpstr>
      <vt:lpstr>L’exemple de Jonathan</vt:lpstr>
      <vt:lpstr>Comment puis-je découvrir ces renseignements?</vt:lpstr>
      <vt:lpstr>Souvenez-vous que N’IMPORTE QUI peut publier N’IMPORTE QUOI sur Internet.</vt:lpstr>
      <vt:lpstr>Astuces de recherche sur Internet</vt:lpstr>
      <vt:lpstr>PowerPoint Presentation</vt:lpstr>
      <vt:lpstr>Des tonnes de carrières! </vt:lpstr>
      <vt:lpstr>Cette fois, c’est personnel...</vt:lpstr>
      <vt:lpstr>Qu’est-ce que ça veut dire?</vt:lpstr>
      <vt:lpstr>PowerPoint Presentation</vt:lpstr>
      <vt:lpstr>PowerPoint Presentation</vt:lpstr>
      <vt:lpstr>Beth effectue des recherches sur Internet à l’aide des mots-clés suivants :</vt:lpstr>
      <vt:lpstr>Les carrières qui m’intéressent</vt:lpstr>
      <vt:lpstr>Recherche Internet à l’aide des points intéressants</vt:lpstr>
      <vt:lpstr>Autres carrières intéressantes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dc:creator>
  <cp:lastModifiedBy>Stephanie Dupley</cp:lastModifiedBy>
  <cp:revision>2</cp:revision>
  <dcterms:created xsi:type="dcterms:W3CDTF">2015-08-24T13:41:44Z</dcterms:created>
  <dcterms:modified xsi:type="dcterms:W3CDTF">2015-08-28T18:36:20Z</dcterms:modified>
</cp:coreProperties>
</file>