
<file path=[Content_Types].xml><?xml version="1.0" encoding="utf-8"?>
<Types xmlns="http://schemas.openxmlformats.org/package/2006/content-types">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6" r:id="rId4"/>
    <p:sldId id="258" r:id="rId5"/>
    <p:sldId id="259" r:id="rId6"/>
    <p:sldId id="260" r:id="rId7"/>
    <p:sldId id="265" r:id="rId8"/>
    <p:sldId id="274" r:id="rId9"/>
    <p:sldId id="268" r:id="rId10"/>
    <p:sldId id="267" r:id="rId11"/>
    <p:sldId id="270" r:id="rId12"/>
    <p:sldId id="275" r:id="rId13"/>
    <p:sldId id="266" r:id="rId14"/>
    <p:sldId id="264" r:id="rId15"/>
    <p:sldId id="263"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79F7"/>
    <a:srgbClr val="FF3399"/>
    <a:srgbClr val="FF6600"/>
    <a:srgbClr val="99FF33"/>
    <a:srgbClr val="BD59F5"/>
    <a:srgbClr val="00FF00"/>
    <a:srgbClr val="2D41FF"/>
    <a:srgbClr val="1515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46530-0368-46D8-9711-DEE120750777}" type="datetimeFigureOut">
              <a:rPr lang="en-CA" smtClean="0"/>
              <a:t>07/04/2015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04371-FD2C-4EC6-BF7A-55A53072E8FB}" type="slidenum">
              <a:rPr lang="en-CA" smtClean="0"/>
              <a:t>‹#›</a:t>
            </a:fld>
            <a:endParaRPr lang="en-CA"/>
          </a:p>
        </p:txBody>
      </p:sp>
    </p:spTree>
    <p:extLst>
      <p:ext uri="{BB962C8B-B14F-4D97-AF65-F5344CB8AC3E}">
        <p14:creationId xmlns:p14="http://schemas.microsoft.com/office/powerpoint/2010/main" val="275377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E6752B-0E89-41C2-87D3-D555201400D1}" type="slidenum">
              <a:rPr lang="en-CA" smtClean="0"/>
              <a:t>16</a:t>
            </a:fld>
            <a:endParaRPr lang="en-CA"/>
          </a:p>
        </p:txBody>
      </p:sp>
    </p:spTree>
    <p:extLst>
      <p:ext uri="{BB962C8B-B14F-4D97-AF65-F5344CB8AC3E}">
        <p14:creationId xmlns:p14="http://schemas.microsoft.com/office/powerpoint/2010/main" val="46338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7E47786-62DD-49F8-8538-DF38002E1DEA}" type="datetime1">
              <a:rPr lang="en-CA" smtClean="0"/>
              <a:t>07/04/2015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333590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3EBC444-3941-4629-9AA9-0C7A95230A3C}" type="datetime1">
              <a:rPr lang="en-CA" smtClean="0"/>
              <a:t>07/04/2015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104032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C2F119-7D3B-483B-B68A-0D0846D42284}" type="datetime1">
              <a:rPr lang="en-CA" smtClean="0"/>
              <a:t>07/04/2015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263057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60DBC05-2455-4534-8B45-E6FD4A4236BC}" type="datetime1">
              <a:rPr lang="en-CA" smtClean="0"/>
              <a:t>07/04/2015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71857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F1698-FAA9-495E-AD52-F756B78FF47C}" type="datetime1">
              <a:rPr lang="en-CA" smtClean="0"/>
              <a:t>07/04/2015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279421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0574BEA-CF2A-4E39-97BE-A8A1C3954F91}" type="datetime1">
              <a:rPr lang="en-CA" smtClean="0"/>
              <a:t>07/04/2015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214944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893CE4A-2716-4398-AC85-1B09B756688A}" type="datetime1">
              <a:rPr lang="en-CA" smtClean="0"/>
              <a:t>07/04/2015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201168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C462C74-A677-47B6-8A1E-9A4975A5626D}" type="datetime1">
              <a:rPr lang="en-CA" smtClean="0"/>
              <a:t>07/04/2015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265236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CE00C-5E12-4886-9CB4-5457899B046E}" type="datetime1">
              <a:rPr lang="en-CA" smtClean="0"/>
              <a:t>07/04/2015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33226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F2CFA-1F94-4896-BD84-861071C41044}" type="datetime1">
              <a:rPr lang="en-CA" smtClean="0"/>
              <a:t>07/04/2015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300465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7E11F-E81F-4112-9EC9-138D77667ADB}" type="datetime1">
              <a:rPr lang="en-CA" smtClean="0"/>
              <a:t>07/04/2015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DFD545-AFB7-465A-B219-652AECCEBA4A}" type="slidenum">
              <a:rPr lang="en-CA" smtClean="0"/>
              <a:t>‹#›</a:t>
            </a:fld>
            <a:endParaRPr lang="en-CA"/>
          </a:p>
        </p:txBody>
      </p:sp>
    </p:spTree>
    <p:extLst>
      <p:ext uri="{BB962C8B-B14F-4D97-AF65-F5344CB8AC3E}">
        <p14:creationId xmlns:p14="http://schemas.microsoft.com/office/powerpoint/2010/main" val="424821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B0A06-1473-4F73-B417-960978BE8CC6}" type="datetime1">
              <a:rPr lang="en-CA" smtClean="0"/>
              <a:t>07/04/2015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FD545-AFB7-465A-B219-652AECCEBA4A}" type="slidenum">
              <a:rPr lang="en-CA" smtClean="0"/>
              <a:t>‹#›</a:t>
            </a:fld>
            <a:endParaRPr lang="en-CA"/>
          </a:p>
        </p:txBody>
      </p:sp>
    </p:spTree>
    <p:extLst>
      <p:ext uri="{BB962C8B-B14F-4D97-AF65-F5344CB8AC3E}">
        <p14:creationId xmlns:p14="http://schemas.microsoft.com/office/powerpoint/2010/main" val="37442299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4221088"/>
            <a:ext cx="7344816" cy="1752600"/>
          </a:xfrm>
        </p:spPr>
        <p:txBody>
          <a:bodyPr>
            <a:noAutofit/>
          </a:bodyPr>
          <a:lstStyle/>
          <a:p>
            <a:r>
              <a:rPr lang="en-CA" sz="6600" dirty="0" smtClean="0">
                <a:solidFill>
                  <a:srgbClr val="00FF00"/>
                </a:solidFill>
                <a:latin typeface="Chiller" panose="04020404031007020602" pitchFamily="82" charset="0"/>
              </a:rPr>
              <a:t>Section 2: Self-Knowledge</a:t>
            </a:r>
            <a:endParaRPr lang="en-CA" sz="6600" dirty="0">
              <a:solidFill>
                <a:srgbClr val="00FF00"/>
              </a:solidFill>
              <a:latin typeface="Chiller" panose="04020404031007020602" pitchFamily="82"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641" y="1556792"/>
            <a:ext cx="6230626" cy="254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156176" y="6469196"/>
            <a:ext cx="2901820" cy="369332"/>
          </a:xfrm>
          <a:prstGeom prst="rect">
            <a:avLst/>
          </a:prstGeom>
          <a:noFill/>
        </p:spPr>
        <p:txBody>
          <a:bodyPr wrap="none" rtlCol="0">
            <a:spAutoFit/>
          </a:bodyPr>
          <a:lstStyle/>
          <a:p>
            <a:r>
              <a:rPr lang="en-CA" dirty="0" smtClean="0"/>
              <a:t>Created by Stephanie Dupley</a:t>
            </a:r>
            <a:endParaRPr lang="en-CA" dirty="0"/>
          </a:p>
        </p:txBody>
      </p:sp>
      <p:sp>
        <p:nvSpPr>
          <p:cNvPr id="2" name="Slide Number Placeholder 1"/>
          <p:cNvSpPr>
            <a:spLocks noGrp="1"/>
          </p:cNvSpPr>
          <p:nvPr>
            <p:ph type="sldNum" sz="quarter" idx="12"/>
          </p:nvPr>
        </p:nvSpPr>
        <p:spPr/>
        <p:txBody>
          <a:bodyPr/>
          <a:lstStyle/>
          <a:p>
            <a:fld id="{DFDFD545-AFB7-465A-B219-652AECCEBA4A}" type="slidenum">
              <a:rPr lang="en-CA" smtClean="0"/>
              <a:t>1</a:t>
            </a:fld>
            <a:endParaRPr lang="en-CA"/>
          </a:p>
        </p:txBody>
      </p:sp>
    </p:spTree>
    <p:extLst>
      <p:ext uri="{BB962C8B-B14F-4D97-AF65-F5344CB8AC3E}">
        <p14:creationId xmlns:p14="http://schemas.microsoft.com/office/powerpoint/2010/main" val="374959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671" y="0"/>
            <a:ext cx="8229600" cy="1143000"/>
          </a:xfrm>
        </p:spPr>
        <p:txBody>
          <a:bodyPr/>
          <a:lstStyle/>
          <a:p>
            <a:r>
              <a:rPr lang="en-CA" dirty="0" smtClean="0">
                <a:latin typeface="Chiller" panose="04020404031007020602" pitchFamily="82" charset="0"/>
              </a:rPr>
              <a:t>Transferable Skills</a:t>
            </a:r>
            <a:endParaRPr lang="en-CA" dirty="0">
              <a:latin typeface="Chiller" panose="04020404031007020602" pitchFamily="82" charset="0"/>
            </a:endParaRPr>
          </a:p>
        </p:txBody>
      </p:sp>
      <p:sp>
        <p:nvSpPr>
          <p:cNvPr id="3" name="Content Placeholder 2"/>
          <p:cNvSpPr>
            <a:spLocks noGrp="1"/>
          </p:cNvSpPr>
          <p:nvPr>
            <p:ph idx="1"/>
          </p:nvPr>
        </p:nvSpPr>
        <p:spPr>
          <a:xfrm>
            <a:off x="467544" y="903655"/>
            <a:ext cx="8229600" cy="1157193"/>
          </a:xfrm>
        </p:spPr>
        <p:txBody>
          <a:bodyPr>
            <a:normAutofit/>
          </a:bodyPr>
          <a:lstStyle/>
          <a:p>
            <a:pPr marL="0" indent="0" algn="ctr">
              <a:buNone/>
            </a:pPr>
            <a:r>
              <a:rPr lang="en-CA" dirty="0" smtClean="0">
                <a:solidFill>
                  <a:srgbClr val="CA79F7"/>
                </a:solidFill>
              </a:rPr>
              <a:t>Transferable skills are skills that are useful in more than one job.</a:t>
            </a:r>
            <a:endParaRPr lang="en-CA" dirty="0">
              <a:solidFill>
                <a:srgbClr val="CA79F7"/>
              </a:solidFill>
            </a:endParaRPr>
          </a:p>
        </p:txBody>
      </p:sp>
      <p:sp>
        <p:nvSpPr>
          <p:cNvPr id="5" name="TextBox 4"/>
          <p:cNvSpPr txBox="1"/>
          <p:nvPr/>
        </p:nvSpPr>
        <p:spPr>
          <a:xfrm>
            <a:off x="4644008" y="2060303"/>
            <a:ext cx="4248472" cy="4464000"/>
          </a:xfrm>
          <a:prstGeom prst="rect">
            <a:avLst/>
          </a:prstGeom>
          <a:noFill/>
          <a:ln>
            <a:solidFill>
              <a:srgbClr val="BD59F5"/>
            </a:solidFill>
          </a:ln>
        </p:spPr>
        <p:txBody>
          <a:bodyPr wrap="square" rtlCol="0">
            <a:spAutoFit/>
          </a:bodyPr>
          <a:lstStyle/>
          <a:p>
            <a:pPr algn="ctr"/>
            <a:endParaRPr lang="en-CA" sz="2800" dirty="0" smtClean="0"/>
          </a:p>
          <a:p>
            <a:pPr algn="ctr"/>
            <a:endParaRPr lang="en-CA" sz="2800" dirty="0"/>
          </a:p>
          <a:p>
            <a:pPr algn="ctr"/>
            <a:endParaRPr lang="en-CA" sz="2800" dirty="0" smtClean="0"/>
          </a:p>
          <a:p>
            <a:pPr algn="ctr"/>
            <a:endParaRPr lang="en-CA" sz="2800" dirty="0" smtClean="0"/>
          </a:p>
          <a:p>
            <a:pPr algn="ctr"/>
            <a:endParaRPr lang="en-CA" sz="2800" dirty="0" smtClean="0"/>
          </a:p>
          <a:p>
            <a:pPr algn="ctr"/>
            <a:endParaRPr lang="en-CA" sz="1600" dirty="0"/>
          </a:p>
          <a:p>
            <a:pPr algn="ctr"/>
            <a:r>
              <a:rPr lang="en-CA" sz="2400" dirty="0" smtClean="0"/>
              <a:t>Sales presenters </a:t>
            </a:r>
            <a:r>
              <a:rPr lang="en-CA" sz="2400" dirty="0"/>
              <a:t>need to be able to present information </a:t>
            </a:r>
            <a:r>
              <a:rPr lang="en-CA" sz="2400" dirty="0" smtClean="0"/>
              <a:t>clearly and make it interesting </a:t>
            </a:r>
            <a:r>
              <a:rPr lang="en-CA" sz="2400" dirty="0"/>
              <a:t>so that </a:t>
            </a:r>
            <a:r>
              <a:rPr lang="en-CA" sz="2400" dirty="0" smtClean="0"/>
              <a:t>everyone understands and is interested.</a:t>
            </a:r>
            <a:endParaRPr lang="en-CA" sz="2400" dirty="0"/>
          </a:p>
        </p:txBody>
      </p:sp>
      <p:sp>
        <p:nvSpPr>
          <p:cNvPr id="4" name="TextBox 3"/>
          <p:cNvSpPr txBox="1"/>
          <p:nvPr/>
        </p:nvSpPr>
        <p:spPr>
          <a:xfrm>
            <a:off x="235152" y="2060303"/>
            <a:ext cx="4408856" cy="4462760"/>
          </a:xfrm>
          <a:prstGeom prst="rect">
            <a:avLst/>
          </a:prstGeom>
          <a:noFill/>
          <a:ln>
            <a:solidFill>
              <a:srgbClr val="BD59F5"/>
            </a:solidFill>
          </a:ln>
        </p:spPr>
        <p:txBody>
          <a:bodyPr wrap="square" rtlCol="0">
            <a:spAutoFit/>
          </a:bodyPr>
          <a:lstStyle/>
          <a:p>
            <a:pPr algn="ctr"/>
            <a:r>
              <a:rPr lang="en-CA" sz="2400" dirty="0" smtClean="0"/>
              <a:t>Teachers need to be able to present information clearly and make it interesting so that everyone understands and is interested.</a:t>
            </a:r>
          </a:p>
          <a:p>
            <a:pPr algn="ctr"/>
            <a:endParaRPr lang="en-CA" sz="2400" dirty="0"/>
          </a:p>
          <a:p>
            <a:pPr algn="ctr"/>
            <a:endParaRPr lang="en-CA" sz="2800" dirty="0" smtClean="0"/>
          </a:p>
          <a:p>
            <a:pPr algn="ctr"/>
            <a:endParaRPr lang="en-CA" sz="2800" dirty="0"/>
          </a:p>
          <a:p>
            <a:pPr algn="ctr"/>
            <a:endParaRPr lang="en-CA" sz="2800" dirty="0" smtClean="0"/>
          </a:p>
          <a:p>
            <a:pPr algn="ctr"/>
            <a:endParaRPr lang="en-CA" sz="2800" dirty="0"/>
          </a:p>
          <a:p>
            <a:pPr algn="ctr"/>
            <a:endParaRPr lang="en-CA" sz="2800" dirty="0"/>
          </a:p>
        </p:txBody>
      </p:sp>
      <p:sp>
        <p:nvSpPr>
          <p:cNvPr id="8" name="TextBox 7"/>
          <p:cNvSpPr txBox="1"/>
          <p:nvPr/>
        </p:nvSpPr>
        <p:spPr>
          <a:xfrm>
            <a:off x="159375" y="0"/>
            <a:ext cx="2768707" cy="369332"/>
          </a:xfrm>
          <a:prstGeom prst="rect">
            <a:avLst/>
          </a:prstGeom>
          <a:noFill/>
        </p:spPr>
        <p:txBody>
          <a:bodyPr wrap="none" rtlCol="0">
            <a:spAutoFit/>
          </a:bodyPr>
          <a:lstStyle/>
          <a:p>
            <a:r>
              <a:rPr lang="en-CA" dirty="0" smtClean="0">
                <a:solidFill>
                  <a:srgbClr val="00B0F0"/>
                </a:solidFill>
              </a:rPr>
              <a:t>Looking at Past Experiences</a:t>
            </a:r>
            <a:endParaRPr lang="en-CA" dirty="0">
              <a:solidFill>
                <a:srgbClr val="00B0F0"/>
              </a:solidFill>
            </a:endParaRPr>
          </a:p>
        </p:txBody>
      </p:sp>
      <p:pic>
        <p:nvPicPr>
          <p:cNvPr id="1029" name="Picture 5" descr="C:\Users\sdupley\AppData\Local\Microsoft\Windows\Temporary Internet Files\Content.IE5\WTZDP9J1\MC9004361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4876" y="4250601"/>
            <a:ext cx="2304256" cy="207888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sdupley\AppData\Local\Microsoft\Windows\Temporary Internet Files\Content.IE5\1M4PMTYW\MC9003656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8163" y="2329304"/>
            <a:ext cx="1996705" cy="1953995"/>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DFDFD545-AFB7-465A-B219-652AECCEBA4A}" type="slidenum">
              <a:rPr lang="en-CA" smtClean="0"/>
              <a:t>10</a:t>
            </a:fld>
            <a:endParaRPr lang="en-CA"/>
          </a:p>
        </p:txBody>
      </p:sp>
    </p:spTree>
    <p:extLst>
      <p:ext uri="{BB962C8B-B14F-4D97-AF65-F5344CB8AC3E}">
        <p14:creationId xmlns:p14="http://schemas.microsoft.com/office/powerpoint/2010/main" val="174618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640960" cy="1143000"/>
          </a:xfrm>
        </p:spPr>
        <p:txBody>
          <a:bodyPr>
            <a:noAutofit/>
          </a:bodyPr>
          <a:lstStyle/>
          <a:p>
            <a:r>
              <a:rPr lang="en-CA" sz="2700" dirty="0" smtClean="0">
                <a:solidFill>
                  <a:srgbClr val="FF0000"/>
                </a:solidFill>
                <a:latin typeface="+mn-lt"/>
              </a:rPr>
              <a:t>Why are transferable skills important for career navigation?</a:t>
            </a:r>
            <a:r>
              <a:rPr lang="en-CA" sz="2800" dirty="0">
                <a:solidFill>
                  <a:srgbClr val="FF0000"/>
                </a:solidFill>
              </a:rPr>
              <a:t> </a:t>
            </a:r>
            <a:r>
              <a:rPr lang="en-CA" sz="2800" dirty="0" err="1">
                <a:solidFill>
                  <a:srgbClr val="FF0000"/>
                </a:solidFill>
              </a:rPr>
              <a:t>Hojae’s</a:t>
            </a:r>
            <a:r>
              <a:rPr lang="en-CA" sz="2800" dirty="0">
                <a:solidFill>
                  <a:srgbClr val="FF0000"/>
                </a:solidFill>
              </a:rPr>
              <a:t> Example:</a:t>
            </a:r>
            <a:br>
              <a:rPr lang="en-CA" sz="2800" dirty="0">
                <a:solidFill>
                  <a:srgbClr val="FF0000"/>
                </a:solidFill>
              </a:rPr>
            </a:br>
            <a:endParaRPr lang="en-CA" sz="2700" dirty="0">
              <a:solidFill>
                <a:srgbClr val="FF0000"/>
              </a:solidFill>
              <a:latin typeface="+mn-lt"/>
            </a:endParaRPr>
          </a:p>
        </p:txBody>
      </p:sp>
      <p:sp>
        <p:nvSpPr>
          <p:cNvPr id="3" name="Content Placeholder 2"/>
          <p:cNvSpPr>
            <a:spLocks noGrp="1"/>
          </p:cNvSpPr>
          <p:nvPr>
            <p:ph idx="1"/>
          </p:nvPr>
        </p:nvSpPr>
        <p:spPr>
          <a:xfrm>
            <a:off x="323528" y="1586136"/>
            <a:ext cx="8568952" cy="4968552"/>
          </a:xfrm>
        </p:spPr>
        <p:txBody>
          <a:bodyPr>
            <a:noAutofit/>
          </a:bodyPr>
          <a:lstStyle/>
          <a:p>
            <a:pPr marL="0" indent="0">
              <a:buNone/>
            </a:pPr>
            <a:r>
              <a:rPr lang="en-CA" sz="2600" dirty="0" err="1" smtClean="0">
                <a:solidFill>
                  <a:schemeClr val="accent1"/>
                </a:solidFill>
              </a:rPr>
              <a:t>Hojae</a:t>
            </a:r>
            <a:r>
              <a:rPr lang="en-CA" sz="2600" dirty="0" smtClean="0">
                <a:solidFill>
                  <a:schemeClr val="accent1"/>
                </a:solidFill>
              </a:rPr>
              <a:t> </a:t>
            </a:r>
            <a:r>
              <a:rPr lang="en-CA" sz="2600" dirty="0">
                <a:solidFill>
                  <a:schemeClr val="accent1"/>
                </a:solidFill>
              </a:rPr>
              <a:t>loves sculpting and decides that he wants to become a sculptor.  He plans to make sculptures and sell them as </a:t>
            </a:r>
            <a:r>
              <a:rPr lang="en-CA" sz="2600" dirty="0" smtClean="0">
                <a:solidFill>
                  <a:schemeClr val="accent1"/>
                </a:solidFill>
              </a:rPr>
              <a:t>art</a:t>
            </a:r>
            <a:r>
              <a:rPr lang="en-CA" sz="2600" dirty="0">
                <a:solidFill>
                  <a:schemeClr val="accent1"/>
                </a:solidFill>
              </a:rPr>
              <a:t>.  After researching this career, </a:t>
            </a:r>
            <a:r>
              <a:rPr lang="en-CA" sz="2600" dirty="0" err="1">
                <a:solidFill>
                  <a:schemeClr val="accent1"/>
                </a:solidFill>
              </a:rPr>
              <a:t>Hojae’s</a:t>
            </a:r>
            <a:r>
              <a:rPr lang="en-CA" sz="2600" dirty="0">
                <a:solidFill>
                  <a:schemeClr val="accent1"/>
                </a:solidFill>
              </a:rPr>
              <a:t> concern about being a sculptor is that finding employment is generally not stable.  </a:t>
            </a:r>
            <a:r>
              <a:rPr lang="en-CA" sz="2600" dirty="0" err="1">
                <a:solidFill>
                  <a:schemeClr val="accent1"/>
                </a:solidFill>
              </a:rPr>
              <a:t>Hojae</a:t>
            </a:r>
            <a:r>
              <a:rPr lang="en-CA" sz="2600" dirty="0">
                <a:solidFill>
                  <a:schemeClr val="accent1"/>
                </a:solidFill>
              </a:rPr>
              <a:t> looks at how his skill for sculpting could be transferable.  He does some research and realizes that he could be </a:t>
            </a:r>
            <a:r>
              <a:rPr lang="en-CA" sz="2600" dirty="0" smtClean="0">
                <a:solidFill>
                  <a:schemeClr val="accent1"/>
                </a:solidFill>
              </a:rPr>
              <a:t>a Clay Products Moulder in </a:t>
            </a:r>
            <a:r>
              <a:rPr lang="en-CA" sz="2600" dirty="0" smtClean="0">
                <a:solidFill>
                  <a:schemeClr val="accent1"/>
                </a:solidFill>
              </a:rPr>
              <a:t>manufacturing</a:t>
            </a:r>
            <a:r>
              <a:rPr lang="en-CA" sz="2600" dirty="0" smtClean="0">
                <a:solidFill>
                  <a:schemeClr val="accent1"/>
                </a:solidFill>
              </a:rPr>
              <a:t>.  </a:t>
            </a:r>
            <a:r>
              <a:rPr lang="en-CA" sz="2600" dirty="0">
                <a:solidFill>
                  <a:schemeClr val="accent1"/>
                </a:solidFill>
              </a:rPr>
              <a:t>This career would allow him to work with his hands, do what he loves, and would generally offer more job stability than being a fine artist.  He plans to make his art sculptures on the side.  Now that </a:t>
            </a:r>
            <a:r>
              <a:rPr lang="en-CA" sz="2600" dirty="0" err="1">
                <a:solidFill>
                  <a:schemeClr val="accent1"/>
                </a:solidFill>
              </a:rPr>
              <a:t>Hojae</a:t>
            </a:r>
            <a:r>
              <a:rPr lang="en-CA" sz="2600" dirty="0">
                <a:solidFill>
                  <a:schemeClr val="accent1"/>
                </a:solidFill>
              </a:rPr>
              <a:t> has found this career, he can get the appropriate training so that he can find employment as quickly as possible.</a:t>
            </a:r>
          </a:p>
        </p:txBody>
      </p:sp>
      <p:sp>
        <p:nvSpPr>
          <p:cNvPr id="4" name="TextBox 3"/>
          <p:cNvSpPr txBox="1"/>
          <p:nvPr/>
        </p:nvSpPr>
        <p:spPr>
          <a:xfrm>
            <a:off x="179512" y="0"/>
            <a:ext cx="2768707" cy="369332"/>
          </a:xfrm>
          <a:prstGeom prst="rect">
            <a:avLst/>
          </a:prstGeom>
          <a:noFill/>
        </p:spPr>
        <p:txBody>
          <a:bodyPr wrap="none" rtlCol="0">
            <a:spAutoFit/>
          </a:bodyPr>
          <a:lstStyle/>
          <a:p>
            <a:r>
              <a:rPr lang="en-CA" dirty="0" smtClean="0">
                <a:solidFill>
                  <a:srgbClr val="00B0F0"/>
                </a:solidFill>
              </a:rPr>
              <a:t>Looking at Past Experiences</a:t>
            </a:r>
            <a:endParaRPr lang="en-CA" dirty="0">
              <a:solidFill>
                <a:srgbClr val="00B0F0"/>
              </a:solidFill>
            </a:endParaRPr>
          </a:p>
        </p:txBody>
      </p:sp>
      <p:sp>
        <p:nvSpPr>
          <p:cNvPr id="5" name="Slide Number Placeholder 4"/>
          <p:cNvSpPr>
            <a:spLocks noGrp="1"/>
          </p:cNvSpPr>
          <p:nvPr>
            <p:ph type="sldNum" sz="quarter" idx="12"/>
          </p:nvPr>
        </p:nvSpPr>
        <p:spPr/>
        <p:txBody>
          <a:bodyPr/>
          <a:lstStyle/>
          <a:p>
            <a:fld id="{DFDFD545-AFB7-465A-B219-652AECCEBA4A}" type="slidenum">
              <a:rPr lang="en-CA" smtClean="0"/>
              <a:t>11</a:t>
            </a:fld>
            <a:endParaRPr lang="en-CA"/>
          </a:p>
        </p:txBody>
      </p:sp>
    </p:spTree>
    <p:extLst>
      <p:ext uri="{BB962C8B-B14F-4D97-AF65-F5344CB8AC3E}">
        <p14:creationId xmlns:p14="http://schemas.microsoft.com/office/powerpoint/2010/main" val="586368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43031588"/>
              </p:ext>
            </p:extLst>
          </p:nvPr>
        </p:nvGraphicFramePr>
        <p:xfrm>
          <a:off x="259935" y="5805264"/>
          <a:ext cx="8712968" cy="852672"/>
        </p:xfrm>
        <a:graphic>
          <a:graphicData uri="http://schemas.openxmlformats.org/drawingml/2006/table">
            <a:tbl>
              <a:tblPr firstRow="1" firstCol="1" bandRow="1">
                <a:tableStyleId>{0505E3EF-67EA-436B-97B2-0124C06EBD24}</a:tableStyleId>
              </a:tblPr>
              <a:tblGrid>
                <a:gridCol w="4824536"/>
                <a:gridCol w="3888432"/>
              </a:tblGrid>
              <a:tr h="426336">
                <a:tc>
                  <a:txBody>
                    <a:bodyPr/>
                    <a:lstStyle/>
                    <a:p>
                      <a:pPr algn="ctr">
                        <a:lnSpc>
                          <a:spcPct val="115000"/>
                        </a:lnSpc>
                        <a:spcAft>
                          <a:spcPts val="1000"/>
                        </a:spcAft>
                      </a:pPr>
                      <a:r>
                        <a:rPr lang="en-CA" sz="2000" dirty="0">
                          <a:effectLst/>
                        </a:rPr>
                        <a:t>Tasks As a Student</a:t>
                      </a:r>
                      <a:endParaRPr lang="en-CA" sz="2000" dirty="0">
                        <a:solidFill>
                          <a:schemeClr val="bg1"/>
                        </a:solidFill>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CA" sz="2000" dirty="0">
                          <a:effectLst/>
                        </a:rPr>
                        <a:t>Transferable Skills Gained</a:t>
                      </a:r>
                      <a:endParaRPr lang="en-CA" sz="2000" dirty="0">
                        <a:solidFill>
                          <a:schemeClr val="bg1"/>
                        </a:solidFill>
                        <a:effectLst/>
                        <a:latin typeface="Calibri"/>
                        <a:ea typeface="Calibri"/>
                        <a:cs typeface="Times New Roman"/>
                      </a:endParaRPr>
                    </a:p>
                  </a:txBody>
                  <a:tcPr marL="68580" marR="68580" marT="0" marB="0" anchor="ctr"/>
                </a:tc>
              </a:tr>
              <a:tr h="426336">
                <a:tc>
                  <a:txBody>
                    <a:bodyPr/>
                    <a:lstStyle/>
                    <a:p>
                      <a:pPr algn="ctr">
                        <a:lnSpc>
                          <a:spcPct val="115000"/>
                        </a:lnSpc>
                        <a:spcAft>
                          <a:spcPts val="1000"/>
                        </a:spcAft>
                      </a:pPr>
                      <a:r>
                        <a:rPr lang="en-CA" sz="2000" b="0" dirty="0">
                          <a:effectLst/>
                        </a:rPr>
                        <a:t>Example:  Handing in assignments on time</a:t>
                      </a:r>
                      <a:endParaRPr lang="en-CA" sz="2000" b="0"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CA" sz="2000" dirty="0">
                          <a:effectLst/>
                        </a:rPr>
                        <a:t>Can work with deadlines</a:t>
                      </a:r>
                      <a:endParaRPr lang="en-CA" sz="2000" dirty="0">
                        <a:solidFill>
                          <a:schemeClr val="bg1"/>
                        </a:solidFill>
                        <a:effectLst/>
                        <a:latin typeface="Calibri"/>
                        <a:ea typeface="Calibri"/>
                        <a:cs typeface="Times New Roman"/>
                      </a:endParaRPr>
                    </a:p>
                  </a:txBody>
                  <a:tcPr marL="68580" marR="68580" marT="0" marB="0"/>
                </a:tc>
              </a:tr>
            </a:tbl>
          </a:graphicData>
        </a:graphic>
      </p:graphicFrame>
      <p:sp>
        <p:nvSpPr>
          <p:cNvPr id="10" name="Rectangle 9"/>
          <p:cNvSpPr/>
          <p:nvPr/>
        </p:nvSpPr>
        <p:spPr>
          <a:xfrm>
            <a:off x="2776826" y="150073"/>
            <a:ext cx="6022736" cy="646331"/>
          </a:xfrm>
          <a:prstGeom prst="rect">
            <a:avLst/>
          </a:prstGeom>
        </p:spPr>
        <p:txBody>
          <a:bodyPr wrap="square">
            <a:spAutoFit/>
          </a:bodyPr>
          <a:lstStyle/>
          <a:p>
            <a:pPr algn="r"/>
            <a:r>
              <a:rPr lang="en-CA" sz="3600" b="1" dirty="0" smtClean="0">
                <a:solidFill>
                  <a:schemeClr val="accent3">
                    <a:lumMod val="60000"/>
                    <a:lumOff val="40000"/>
                  </a:schemeClr>
                </a:solidFill>
              </a:rPr>
              <a:t>Transferable Skills</a:t>
            </a:r>
            <a:endParaRPr lang="en-CA" sz="3600" b="1" dirty="0">
              <a:solidFill>
                <a:schemeClr val="accent3">
                  <a:lumMod val="60000"/>
                  <a:lumOff val="40000"/>
                </a:schemeClr>
              </a:solidFill>
            </a:endParaRPr>
          </a:p>
        </p:txBody>
      </p:sp>
      <p:sp>
        <p:nvSpPr>
          <p:cNvPr id="11" name="Rectangle 10"/>
          <p:cNvSpPr/>
          <p:nvPr/>
        </p:nvSpPr>
        <p:spPr>
          <a:xfrm>
            <a:off x="287952" y="1279703"/>
            <a:ext cx="4021233" cy="4324261"/>
          </a:xfrm>
          <a:prstGeom prst="rect">
            <a:avLst/>
          </a:prstGeom>
          <a:solidFill>
            <a:schemeClr val="accent3">
              <a:lumMod val="20000"/>
              <a:lumOff val="80000"/>
            </a:schemeClr>
          </a:solidFill>
        </p:spPr>
        <p:txBody>
          <a:bodyPr wrap="square">
            <a:spAutoFit/>
          </a:bodyPr>
          <a:lstStyle/>
          <a:p>
            <a:pPr marL="342900" lvl="0" indent="-342900">
              <a:buFont typeface="Wingdings" panose="05000000000000000000" pitchFamily="2" charset="2"/>
              <a:buChar char="§"/>
            </a:pPr>
            <a:r>
              <a:rPr lang="en-CA" sz="2500" dirty="0" smtClean="0">
                <a:solidFill>
                  <a:schemeClr val="bg1"/>
                </a:solidFill>
              </a:rPr>
              <a:t>Inform </a:t>
            </a:r>
            <a:r>
              <a:rPr lang="en-CA" sz="2500" dirty="0">
                <a:solidFill>
                  <a:schemeClr val="bg1"/>
                </a:solidFill>
              </a:rPr>
              <a:t>customers of the menu</a:t>
            </a:r>
          </a:p>
          <a:p>
            <a:pPr marL="342900" lvl="0" indent="-342900">
              <a:buFont typeface="Wingdings" panose="05000000000000000000" pitchFamily="2" charset="2"/>
              <a:buChar char="§"/>
            </a:pPr>
            <a:r>
              <a:rPr lang="en-CA" sz="2500" dirty="0">
                <a:solidFill>
                  <a:schemeClr val="bg1"/>
                </a:solidFill>
              </a:rPr>
              <a:t>Make the customers want to come back</a:t>
            </a:r>
          </a:p>
          <a:p>
            <a:pPr marL="342900" lvl="0" indent="-342900">
              <a:buFont typeface="Wingdings" panose="05000000000000000000" pitchFamily="2" charset="2"/>
              <a:buChar char="§"/>
            </a:pPr>
            <a:r>
              <a:rPr lang="en-CA" sz="2500" dirty="0">
                <a:solidFill>
                  <a:schemeClr val="bg1"/>
                </a:solidFill>
              </a:rPr>
              <a:t>Deal with many tables at one time</a:t>
            </a:r>
          </a:p>
          <a:p>
            <a:pPr marL="342900" lvl="0" indent="-342900">
              <a:buFont typeface="Wingdings" panose="05000000000000000000" pitchFamily="2" charset="2"/>
              <a:buChar char="§"/>
            </a:pPr>
            <a:r>
              <a:rPr lang="en-CA" sz="2500" dirty="0">
                <a:solidFill>
                  <a:schemeClr val="bg1"/>
                </a:solidFill>
              </a:rPr>
              <a:t>Make recommendations to customers</a:t>
            </a:r>
          </a:p>
          <a:p>
            <a:pPr marL="342900" lvl="0" indent="-342900">
              <a:buFont typeface="Wingdings" panose="05000000000000000000" pitchFamily="2" charset="2"/>
              <a:buChar char="§"/>
            </a:pPr>
            <a:r>
              <a:rPr lang="en-CA" sz="2500" dirty="0">
                <a:solidFill>
                  <a:schemeClr val="bg1"/>
                </a:solidFill>
              </a:rPr>
              <a:t>Answer questions</a:t>
            </a:r>
          </a:p>
          <a:p>
            <a:pPr marL="342900" lvl="0" indent="-342900">
              <a:buFont typeface="Wingdings" panose="05000000000000000000" pitchFamily="2" charset="2"/>
              <a:buChar char="§"/>
            </a:pPr>
            <a:r>
              <a:rPr lang="en-CA" sz="2500" dirty="0">
                <a:solidFill>
                  <a:schemeClr val="bg1"/>
                </a:solidFill>
              </a:rPr>
              <a:t>Deal with any customer complaints</a:t>
            </a:r>
          </a:p>
        </p:txBody>
      </p:sp>
      <p:sp>
        <p:nvSpPr>
          <p:cNvPr id="12" name="Rectangle 11"/>
          <p:cNvSpPr/>
          <p:nvPr/>
        </p:nvSpPr>
        <p:spPr>
          <a:xfrm>
            <a:off x="4644007" y="1285591"/>
            <a:ext cx="4164683" cy="4324261"/>
          </a:xfrm>
          <a:prstGeom prst="rect">
            <a:avLst/>
          </a:prstGeom>
          <a:solidFill>
            <a:schemeClr val="accent3">
              <a:lumMod val="20000"/>
              <a:lumOff val="80000"/>
            </a:schemeClr>
          </a:solidFill>
        </p:spPr>
        <p:txBody>
          <a:bodyPr wrap="square">
            <a:spAutoFit/>
          </a:bodyPr>
          <a:lstStyle/>
          <a:p>
            <a:pPr marL="342900" lvl="0" indent="-342900">
              <a:buFont typeface="Wingdings" panose="05000000000000000000" pitchFamily="2" charset="2"/>
              <a:buChar char="§"/>
            </a:pPr>
            <a:r>
              <a:rPr lang="en-CA" sz="2500" dirty="0" smtClean="0">
                <a:solidFill>
                  <a:schemeClr val="bg1"/>
                </a:solidFill>
              </a:rPr>
              <a:t>Answer </a:t>
            </a:r>
            <a:r>
              <a:rPr lang="en-CA" sz="2500" dirty="0">
                <a:solidFill>
                  <a:schemeClr val="bg1"/>
                </a:solidFill>
              </a:rPr>
              <a:t>questions</a:t>
            </a:r>
          </a:p>
          <a:p>
            <a:pPr marL="342900" lvl="0" indent="-342900">
              <a:buFont typeface="Wingdings" panose="05000000000000000000" pitchFamily="2" charset="2"/>
              <a:buChar char="§"/>
            </a:pPr>
            <a:r>
              <a:rPr lang="en-CA" sz="2500" dirty="0">
                <a:solidFill>
                  <a:schemeClr val="bg1"/>
                </a:solidFill>
              </a:rPr>
              <a:t>Inform customers of products</a:t>
            </a:r>
          </a:p>
          <a:p>
            <a:pPr marL="342900" lvl="0" indent="-342900">
              <a:buFont typeface="Wingdings" panose="05000000000000000000" pitchFamily="2" charset="2"/>
              <a:buChar char="§"/>
            </a:pPr>
            <a:r>
              <a:rPr lang="en-CA" sz="2500" dirty="0">
                <a:solidFill>
                  <a:schemeClr val="bg1"/>
                </a:solidFill>
              </a:rPr>
              <a:t>Serve as many customers as possible</a:t>
            </a:r>
          </a:p>
          <a:p>
            <a:pPr marL="342900" lvl="0" indent="-342900">
              <a:buFont typeface="Wingdings" panose="05000000000000000000" pitchFamily="2" charset="2"/>
              <a:buChar char="§"/>
            </a:pPr>
            <a:r>
              <a:rPr lang="en-CA" sz="2500" dirty="0">
                <a:solidFill>
                  <a:schemeClr val="bg1"/>
                </a:solidFill>
              </a:rPr>
              <a:t>Deal with customer complaints</a:t>
            </a:r>
          </a:p>
          <a:p>
            <a:pPr marL="342900" lvl="0" indent="-342900">
              <a:buFont typeface="Wingdings" panose="05000000000000000000" pitchFamily="2" charset="2"/>
              <a:buChar char="§"/>
            </a:pPr>
            <a:r>
              <a:rPr lang="en-CA" sz="2500" dirty="0">
                <a:solidFill>
                  <a:schemeClr val="bg1"/>
                </a:solidFill>
              </a:rPr>
              <a:t>Convince customers to buy products</a:t>
            </a:r>
          </a:p>
          <a:p>
            <a:pPr marL="342900" lvl="0" indent="-342900">
              <a:buFont typeface="Wingdings" panose="05000000000000000000" pitchFamily="2" charset="2"/>
              <a:buChar char="§"/>
            </a:pPr>
            <a:r>
              <a:rPr lang="en-CA" sz="2500" dirty="0">
                <a:solidFill>
                  <a:schemeClr val="bg1"/>
                </a:solidFill>
              </a:rPr>
              <a:t>Make the customers want to come </a:t>
            </a:r>
            <a:r>
              <a:rPr lang="en-CA" sz="2500" dirty="0" smtClean="0">
                <a:solidFill>
                  <a:schemeClr val="bg1"/>
                </a:solidFill>
              </a:rPr>
              <a:t>back</a:t>
            </a:r>
            <a:endParaRPr lang="en-CA" sz="2500" dirty="0">
              <a:solidFill>
                <a:schemeClr val="bg1"/>
              </a:solidFill>
            </a:endParaRPr>
          </a:p>
        </p:txBody>
      </p:sp>
      <p:sp>
        <p:nvSpPr>
          <p:cNvPr id="2" name="TextBox 1"/>
          <p:cNvSpPr txBox="1"/>
          <p:nvPr/>
        </p:nvSpPr>
        <p:spPr>
          <a:xfrm>
            <a:off x="287952" y="756483"/>
            <a:ext cx="2695738" cy="523220"/>
          </a:xfrm>
          <a:prstGeom prst="rect">
            <a:avLst/>
          </a:prstGeom>
          <a:noFill/>
        </p:spPr>
        <p:txBody>
          <a:bodyPr wrap="none" rtlCol="0">
            <a:spAutoFit/>
          </a:bodyPr>
          <a:lstStyle/>
          <a:p>
            <a:r>
              <a:rPr lang="en-CA" sz="2800" dirty="0" smtClean="0">
                <a:solidFill>
                  <a:schemeClr val="accent3">
                    <a:lumMod val="20000"/>
                    <a:lumOff val="80000"/>
                  </a:schemeClr>
                </a:solidFill>
              </a:rPr>
              <a:t>Tasks as a waiter:</a:t>
            </a:r>
            <a:endParaRPr lang="en-CA" sz="2800" dirty="0">
              <a:solidFill>
                <a:schemeClr val="accent3">
                  <a:lumMod val="20000"/>
                  <a:lumOff val="80000"/>
                </a:schemeClr>
              </a:solidFill>
            </a:endParaRPr>
          </a:p>
        </p:txBody>
      </p:sp>
      <p:sp>
        <p:nvSpPr>
          <p:cNvPr id="3" name="Rectangle 2"/>
          <p:cNvSpPr/>
          <p:nvPr/>
        </p:nvSpPr>
        <p:spPr>
          <a:xfrm>
            <a:off x="4626063" y="756483"/>
            <a:ext cx="3053144" cy="523220"/>
          </a:xfrm>
          <a:prstGeom prst="rect">
            <a:avLst/>
          </a:prstGeom>
        </p:spPr>
        <p:txBody>
          <a:bodyPr wrap="none">
            <a:spAutoFit/>
          </a:bodyPr>
          <a:lstStyle/>
          <a:p>
            <a:r>
              <a:rPr lang="en-CA" sz="2800" dirty="0">
                <a:solidFill>
                  <a:schemeClr val="accent3">
                    <a:lumMod val="20000"/>
                    <a:lumOff val="80000"/>
                  </a:schemeClr>
                </a:solidFill>
              </a:rPr>
              <a:t>Tasks as a sales </a:t>
            </a:r>
            <a:r>
              <a:rPr lang="en-CA" sz="2800" dirty="0" smtClean="0">
                <a:solidFill>
                  <a:schemeClr val="accent3">
                    <a:lumMod val="20000"/>
                    <a:lumOff val="80000"/>
                  </a:schemeClr>
                </a:solidFill>
              </a:rPr>
              <a:t>rep:</a:t>
            </a:r>
            <a:endParaRPr lang="en-CA" sz="2800" dirty="0">
              <a:solidFill>
                <a:schemeClr val="accent3">
                  <a:lumMod val="20000"/>
                  <a:lumOff val="80000"/>
                </a:schemeClr>
              </a:solidFill>
            </a:endParaRPr>
          </a:p>
        </p:txBody>
      </p:sp>
      <p:sp>
        <p:nvSpPr>
          <p:cNvPr id="9" name="TextBox 8"/>
          <p:cNvSpPr txBox="1"/>
          <p:nvPr/>
        </p:nvSpPr>
        <p:spPr>
          <a:xfrm>
            <a:off x="129328" y="43150"/>
            <a:ext cx="2768707" cy="369332"/>
          </a:xfrm>
          <a:prstGeom prst="rect">
            <a:avLst/>
          </a:prstGeom>
          <a:noFill/>
        </p:spPr>
        <p:txBody>
          <a:bodyPr wrap="none" rtlCol="0">
            <a:spAutoFit/>
          </a:bodyPr>
          <a:lstStyle/>
          <a:p>
            <a:r>
              <a:rPr lang="en-CA" dirty="0" smtClean="0">
                <a:solidFill>
                  <a:srgbClr val="00B0F0"/>
                </a:solidFill>
              </a:rPr>
              <a:t>Looking at Past Experiences</a:t>
            </a:r>
            <a:endParaRPr lang="en-CA" dirty="0">
              <a:solidFill>
                <a:srgbClr val="00B0F0"/>
              </a:solidFill>
            </a:endParaRPr>
          </a:p>
        </p:txBody>
      </p:sp>
      <p:cxnSp>
        <p:nvCxnSpPr>
          <p:cNvPr id="5" name="Straight Connector 4"/>
          <p:cNvCxnSpPr/>
          <p:nvPr/>
        </p:nvCxnSpPr>
        <p:spPr>
          <a:xfrm flipH="1">
            <a:off x="287952" y="756483"/>
            <a:ext cx="851161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FDFD545-AFB7-465A-B219-652AECCEBA4A}" type="slidenum">
              <a:rPr lang="en-CA" smtClean="0"/>
              <a:t>12</a:t>
            </a:fld>
            <a:endParaRPr lang="en-CA"/>
          </a:p>
        </p:txBody>
      </p:sp>
    </p:spTree>
    <p:extLst>
      <p:ext uri="{BB962C8B-B14F-4D97-AF65-F5344CB8AC3E}">
        <p14:creationId xmlns:p14="http://schemas.microsoft.com/office/powerpoint/2010/main" val="1189822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dupley\Desktop\Mileage, Cards, Wallpaper\pictures\Man with 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620688"/>
            <a:ext cx="3948343" cy="5376930"/>
          </a:xfrm>
          <a:prstGeom prst="rect">
            <a:avLst/>
          </a:prstGeom>
          <a:solidFill>
            <a:schemeClr val="bg1"/>
          </a:solidFill>
          <a:effectLst>
            <a:softEdge rad="241300"/>
          </a:effectLst>
        </p:spPr>
      </p:pic>
      <p:sp>
        <p:nvSpPr>
          <p:cNvPr id="3" name="Content Placeholder 2"/>
          <p:cNvSpPr>
            <a:spLocks noGrp="1"/>
          </p:cNvSpPr>
          <p:nvPr>
            <p:ph idx="1"/>
          </p:nvPr>
        </p:nvSpPr>
        <p:spPr>
          <a:xfrm>
            <a:off x="220814" y="836712"/>
            <a:ext cx="4646466" cy="2807683"/>
          </a:xfrm>
        </p:spPr>
        <p:txBody>
          <a:bodyPr>
            <a:noAutofit/>
          </a:bodyPr>
          <a:lstStyle/>
          <a:p>
            <a:pPr marL="0" indent="0" algn="ctr">
              <a:buNone/>
            </a:pPr>
            <a:r>
              <a:rPr lang="en-CA" sz="4000" dirty="0" smtClean="0"/>
              <a:t>Values</a:t>
            </a:r>
            <a:r>
              <a:rPr lang="en-CA" sz="4000" dirty="0" smtClean="0">
                <a:solidFill>
                  <a:srgbClr val="FF0000"/>
                </a:solidFill>
              </a:rPr>
              <a:t> are things that are important to you.  </a:t>
            </a:r>
          </a:p>
          <a:p>
            <a:pPr marL="0" indent="0" algn="ctr">
              <a:buNone/>
            </a:pPr>
            <a:endParaRPr lang="en-CA" sz="4000" dirty="0"/>
          </a:p>
          <a:p>
            <a:pPr marL="0" indent="0" algn="ctr">
              <a:buNone/>
            </a:pPr>
            <a:r>
              <a:rPr lang="en-CA" sz="4000" dirty="0" smtClean="0">
                <a:solidFill>
                  <a:srgbClr val="FF0000"/>
                </a:solidFill>
              </a:rPr>
              <a:t>If your career fits well with your values, you are more likely to be happy with it.</a:t>
            </a:r>
          </a:p>
        </p:txBody>
      </p:sp>
      <p:sp>
        <p:nvSpPr>
          <p:cNvPr id="2" name="Title 1"/>
          <p:cNvSpPr>
            <a:spLocks noGrp="1"/>
          </p:cNvSpPr>
          <p:nvPr>
            <p:ph type="title"/>
          </p:nvPr>
        </p:nvSpPr>
        <p:spPr>
          <a:xfrm>
            <a:off x="6228184" y="2061546"/>
            <a:ext cx="2122287" cy="1143000"/>
          </a:xfrm>
        </p:spPr>
        <p:txBody>
          <a:bodyPr>
            <a:normAutofit fontScale="90000"/>
          </a:bodyPr>
          <a:lstStyle/>
          <a:p>
            <a:r>
              <a:rPr lang="en-CA" sz="6000" b="1" dirty="0" smtClean="0">
                <a:solidFill>
                  <a:srgbClr val="FF0000"/>
                </a:solidFill>
                <a:latin typeface="Calibri" panose="020F0502020204030204" pitchFamily="34" charset="0"/>
              </a:rPr>
              <a:t>Values</a:t>
            </a:r>
            <a:endParaRPr lang="en-CA" sz="6000" b="1" dirty="0">
              <a:solidFill>
                <a:srgbClr val="FF0000"/>
              </a:solidFill>
              <a:latin typeface="Calibri" panose="020F0502020204030204" pitchFamily="34" charset="0"/>
            </a:endParaRPr>
          </a:p>
        </p:txBody>
      </p:sp>
      <p:sp>
        <p:nvSpPr>
          <p:cNvPr id="10" name="TextBox 9"/>
          <p:cNvSpPr txBox="1"/>
          <p:nvPr/>
        </p:nvSpPr>
        <p:spPr>
          <a:xfrm>
            <a:off x="153656" y="0"/>
            <a:ext cx="2768707" cy="369332"/>
          </a:xfrm>
          <a:prstGeom prst="rect">
            <a:avLst/>
          </a:prstGeom>
          <a:noFill/>
        </p:spPr>
        <p:txBody>
          <a:bodyPr wrap="none" rtlCol="0">
            <a:spAutoFit/>
          </a:bodyPr>
          <a:lstStyle/>
          <a:p>
            <a:r>
              <a:rPr lang="en-CA" dirty="0" smtClean="0">
                <a:solidFill>
                  <a:srgbClr val="00B0F0"/>
                </a:solidFill>
              </a:rPr>
              <a:t>Looking at Past Experiences</a:t>
            </a:r>
            <a:endParaRPr lang="en-CA" dirty="0">
              <a:solidFill>
                <a:srgbClr val="00B0F0"/>
              </a:solidFill>
            </a:endParaRPr>
          </a:p>
        </p:txBody>
      </p:sp>
      <p:sp>
        <p:nvSpPr>
          <p:cNvPr id="4" name="Slide Number Placeholder 3"/>
          <p:cNvSpPr>
            <a:spLocks noGrp="1"/>
          </p:cNvSpPr>
          <p:nvPr>
            <p:ph type="sldNum" sz="quarter" idx="12"/>
          </p:nvPr>
        </p:nvSpPr>
        <p:spPr/>
        <p:txBody>
          <a:bodyPr/>
          <a:lstStyle/>
          <a:p>
            <a:fld id="{DFDFD545-AFB7-465A-B219-652AECCEBA4A}" type="slidenum">
              <a:rPr lang="en-CA" smtClean="0"/>
              <a:t>13</a:t>
            </a:fld>
            <a:endParaRPr lang="en-CA"/>
          </a:p>
        </p:txBody>
      </p:sp>
    </p:spTree>
    <p:extLst>
      <p:ext uri="{BB962C8B-B14F-4D97-AF65-F5344CB8AC3E}">
        <p14:creationId xmlns:p14="http://schemas.microsoft.com/office/powerpoint/2010/main" val="334642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51618"/>
            <a:ext cx="8229600" cy="1143000"/>
          </a:xfrm>
        </p:spPr>
        <p:txBody>
          <a:bodyPr>
            <a:normAutofit/>
          </a:bodyPr>
          <a:lstStyle/>
          <a:p>
            <a:r>
              <a:rPr lang="en-CA" sz="5400" dirty="0" smtClean="0">
                <a:latin typeface="Chiller" panose="04020404031007020602" pitchFamily="82" charset="0"/>
              </a:rPr>
              <a:t>Assessments</a:t>
            </a:r>
            <a:endParaRPr lang="en-CA" sz="5400" dirty="0">
              <a:latin typeface="Chiller" panose="04020404031007020602" pitchFamily="82" charset="0"/>
            </a:endParaRPr>
          </a:p>
        </p:txBody>
      </p:sp>
      <p:sp>
        <p:nvSpPr>
          <p:cNvPr id="3" name="Content Placeholder 2"/>
          <p:cNvSpPr>
            <a:spLocks noGrp="1"/>
          </p:cNvSpPr>
          <p:nvPr>
            <p:ph idx="1"/>
          </p:nvPr>
        </p:nvSpPr>
        <p:spPr>
          <a:xfrm>
            <a:off x="683568" y="2348880"/>
            <a:ext cx="7776864" cy="3816424"/>
          </a:xfrm>
        </p:spPr>
        <p:txBody>
          <a:bodyPr>
            <a:normAutofit fontScale="85000" lnSpcReduction="20000"/>
          </a:bodyPr>
          <a:lstStyle/>
          <a:p>
            <a:pPr marL="0" indent="0" algn="ctr">
              <a:buNone/>
            </a:pPr>
            <a:r>
              <a:rPr lang="en-CA" sz="3300" dirty="0" smtClean="0">
                <a:solidFill>
                  <a:srgbClr val="FFFF00"/>
                </a:solidFill>
              </a:rPr>
              <a:t>Assessments are tests you can do that tell you about yourself.  You can do online or paper assessments.  You can learn much about yourself from doing assessments.</a:t>
            </a:r>
          </a:p>
          <a:p>
            <a:pPr marL="0" indent="0" algn="ctr">
              <a:buNone/>
            </a:pPr>
            <a:endParaRPr lang="en-CA" sz="4300" dirty="0">
              <a:solidFill>
                <a:srgbClr val="FFFF00"/>
              </a:solidFill>
            </a:endParaRPr>
          </a:p>
          <a:p>
            <a:pPr marL="0" indent="0" algn="ctr">
              <a:buNone/>
            </a:pPr>
            <a:r>
              <a:rPr lang="en-CA" sz="4800" dirty="0" smtClean="0">
                <a:solidFill>
                  <a:srgbClr val="FFFF00"/>
                </a:solidFill>
              </a:rPr>
              <a:t>Should you base your career decisions only on the results of an assessment?</a:t>
            </a:r>
          </a:p>
        </p:txBody>
      </p:sp>
      <p:pic>
        <p:nvPicPr>
          <p:cNvPr id="1027" name="Picture 3" descr="C:\Users\sdupley\AppData\Local\Microsoft\Windows\Temporary Internet Files\Content.IE5\VD2H7AOH\MC90044042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472716"/>
            <a:ext cx="1531577" cy="161277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dupley\AppData\Local\Microsoft\Windows\Temporary Internet Files\Content.IE5\KG6TZJF8\MC9004420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583" y="476672"/>
            <a:ext cx="1347499" cy="167945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DFDFD545-AFB7-465A-B219-652AECCEBA4A}" type="slidenum">
              <a:rPr lang="en-CA" smtClean="0"/>
              <a:t>14</a:t>
            </a:fld>
            <a:endParaRPr lang="en-CA"/>
          </a:p>
        </p:txBody>
      </p:sp>
    </p:spTree>
    <p:extLst>
      <p:ext uri="{BB962C8B-B14F-4D97-AF65-F5344CB8AC3E}">
        <p14:creationId xmlns:p14="http://schemas.microsoft.com/office/powerpoint/2010/main" val="214168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9752" y="238796"/>
            <a:ext cx="6510865" cy="2448272"/>
          </a:xfrm>
        </p:spPr>
        <p:txBody>
          <a:bodyPr>
            <a:noAutofit/>
          </a:bodyPr>
          <a:lstStyle/>
          <a:p>
            <a:pPr marL="0" indent="0">
              <a:buNone/>
            </a:pPr>
            <a:r>
              <a:rPr lang="en-CA" sz="4400" dirty="0" smtClean="0">
                <a:solidFill>
                  <a:srgbClr val="00FF00"/>
                </a:solidFill>
                <a:latin typeface="Chiller" panose="04020404031007020602" pitchFamily="82" charset="0"/>
              </a:rPr>
              <a:t>Asking </a:t>
            </a:r>
            <a:r>
              <a:rPr lang="en-CA" sz="4400" dirty="0">
                <a:solidFill>
                  <a:srgbClr val="00FF00"/>
                </a:solidFill>
                <a:latin typeface="Chiller" panose="04020404031007020602" pitchFamily="82" charset="0"/>
              </a:rPr>
              <a:t>Other </a:t>
            </a:r>
            <a:r>
              <a:rPr lang="en-CA" sz="4400" dirty="0" smtClean="0">
                <a:solidFill>
                  <a:srgbClr val="00FF00"/>
                </a:solidFill>
                <a:latin typeface="Chiller" panose="04020404031007020602" pitchFamily="82" charset="0"/>
              </a:rPr>
              <a:t>People</a:t>
            </a:r>
          </a:p>
          <a:p>
            <a:pPr marL="0" indent="0">
              <a:buNone/>
            </a:pPr>
            <a:r>
              <a:rPr lang="en-CA" sz="2800" dirty="0" smtClean="0">
                <a:solidFill>
                  <a:schemeClr val="accent4"/>
                </a:solidFill>
              </a:rPr>
              <a:t>Other people who know you well may notice things about you that you have never noticed about yourself.</a:t>
            </a:r>
          </a:p>
          <a:p>
            <a:endParaRPr lang="en-CA" dirty="0" smtClean="0">
              <a:solidFill>
                <a:srgbClr val="BD59F5"/>
              </a:solidFill>
              <a:latin typeface="Chiller" panose="04020404031007020602" pitchFamily="82" charset="0"/>
            </a:endParaRPr>
          </a:p>
          <a:p>
            <a:pPr marL="0" indent="0">
              <a:buNone/>
            </a:pPr>
            <a:endParaRPr lang="en-CA" dirty="0" smtClean="0">
              <a:solidFill>
                <a:srgbClr val="00B0F0"/>
              </a:solidFill>
              <a:latin typeface="Chiller" panose="04020404031007020602" pitchFamily="82" charset="0"/>
            </a:endParaRPr>
          </a:p>
        </p:txBody>
      </p:sp>
      <p:sp>
        <p:nvSpPr>
          <p:cNvPr id="5" name="TextBox 4"/>
          <p:cNvSpPr txBox="1"/>
          <p:nvPr/>
        </p:nvSpPr>
        <p:spPr>
          <a:xfrm>
            <a:off x="2170516" y="4573641"/>
            <a:ext cx="6415362" cy="2339102"/>
          </a:xfrm>
          <a:prstGeom prst="rect">
            <a:avLst/>
          </a:prstGeom>
          <a:noFill/>
        </p:spPr>
        <p:txBody>
          <a:bodyPr wrap="square" rtlCol="0">
            <a:spAutoFit/>
          </a:bodyPr>
          <a:lstStyle/>
          <a:p>
            <a:r>
              <a:rPr lang="en-CA" sz="4400" dirty="0">
                <a:solidFill>
                  <a:srgbClr val="BD59F5"/>
                </a:solidFill>
                <a:latin typeface="Chiller" panose="04020404031007020602" pitchFamily="82" charset="0"/>
              </a:rPr>
              <a:t>Trying Things Out</a:t>
            </a:r>
          </a:p>
          <a:p>
            <a:r>
              <a:rPr lang="en-CA" sz="2800" dirty="0">
                <a:solidFill>
                  <a:srgbClr val="CA79F7"/>
                </a:solidFill>
              </a:rPr>
              <a:t>Where are the opportunities?</a:t>
            </a:r>
          </a:p>
          <a:p>
            <a:r>
              <a:rPr lang="en-CA" sz="2800" dirty="0">
                <a:solidFill>
                  <a:srgbClr val="CA79F7"/>
                </a:solidFill>
              </a:rPr>
              <a:t>Volunteering, job shadowing, taking </a:t>
            </a:r>
            <a:r>
              <a:rPr lang="en-CA" sz="2800" dirty="0" smtClean="0">
                <a:solidFill>
                  <a:srgbClr val="CA79F7"/>
                </a:solidFill>
              </a:rPr>
              <a:t>classes, etc.</a:t>
            </a:r>
            <a:endParaRPr lang="en-CA" sz="2800" dirty="0">
              <a:solidFill>
                <a:srgbClr val="CA79F7"/>
              </a:solidFill>
            </a:endParaRPr>
          </a:p>
          <a:p>
            <a:endParaRPr lang="en-CA" dirty="0"/>
          </a:p>
        </p:txBody>
      </p:sp>
      <p:sp>
        <p:nvSpPr>
          <p:cNvPr id="6" name="TextBox 5"/>
          <p:cNvSpPr txBox="1"/>
          <p:nvPr/>
        </p:nvSpPr>
        <p:spPr>
          <a:xfrm>
            <a:off x="502693" y="2312601"/>
            <a:ext cx="6377011" cy="2492990"/>
          </a:xfrm>
          <a:prstGeom prst="rect">
            <a:avLst/>
          </a:prstGeom>
          <a:noFill/>
        </p:spPr>
        <p:txBody>
          <a:bodyPr wrap="square" rtlCol="0">
            <a:spAutoFit/>
          </a:bodyPr>
          <a:lstStyle/>
          <a:p>
            <a:r>
              <a:rPr lang="en-CA" sz="4400" dirty="0">
                <a:solidFill>
                  <a:srgbClr val="00B0F0"/>
                </a:solidFill>
                <a:latin typeface="Chiller" panose="04020404031007020602" pitchFamily="82" charset="0"/>
              </a:rPr>
              <a:t>Visualizing</a:t>
            </a:r>
          </a:p>
          <a:p>
            <a:r>
              <a:rPr lang="en-CA" sz="2800" dirty="0">
                <a:solidFill>
                  <a:schemeClr val="accent1"/>
                </a:solidFill>
              </a:rPr>
              <a:t>Imagine yourself in certain situation or doing certain tasks.  Is this something you predict you will like?</a:t>
            </a:r>
          </a:p>
          <a:p>
            <a:endParaRPr lang="en-CA" sz="2800" dirty="0"/>
          </a:p>
        </p:txBody>
      </p:sp>
      <p:pic>
        <p:nvPicPr>
          <p:cNvPr id="2050" name="Picture 2" descr="C:\Users\sdupley\AppData\Local\Microsoft\Windows\Temporary Internet Files\Content.IE5\IVPF16LG\MC900150563[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3354" y="2545065"/>
            <a:ext cx="1732523" cy="202806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sdupley\AppData\Local\Microsoft\Windows\Temporary Internet Files\Content.IE5\VD2H7AOH\MC9001871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34" y="476672"/>
            <a:ext cx="1658349" cy="1359818"/>
          </a:xfrm>
          <a:prstGeom prst="rect">
            <a:avLst/>
          </a:prstGeom>
          <a:solidFill>
            <a:srgbClr val="00FF00"/>
          </a:solidFill>
        </p:spPr>
      </p:pic>
      <p:pic>
        <p:nvPicPr>
          <p:cNvPr id="2054" name="Picture 6" descr="C:\Users\sdupley\AppData\Local\Microsoft\Windows\Temporary Internet Files\Content.IE5\Z683L0MQ\MC90003900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458" y="4785874"/>
            <a:ext cx="1462698" cy="1523446"/>
          </a:xfrm>
          <a:prstGeom prst="rect">
            <a:avLst/>
          </a:prstGeom>
          <a:solidFill>
            <a:srgbClr val="BD59F5"/>
          </a:solidFill>
        </p:spPr>
      </p:pic>
      <p:sp>
        <p:nvSpPr>
          <p:cNvPr id="2" name="Slide Number Placeholder 1"/>
          <p:cNvSpPr>
            <a:spLocks noGrp="1"/>
          </p:cNvSpPr>
          <p:nvPr>
            <p:ph type="sldNum" sz="quarter" idx="12"/>
          </p:nvPr>
        </p:nvSpPr>
        <p:spPr/>
        <p:txBody>
          <a:bodyPr/>
          <a:lstStyle/>
          <a:p>
            <a:fld id="{DFDFD545-AFB7-465A-B219-652AECCEBA4A}" type="slidenum">
              <a:rPr lang="en-CA" smtClean="0"/>
              <a:t>15</a:t>
            </a:fld>
            <a:endParaRPr lang="en-CA"/>
          </a:p>
        </p:txBody>
      </p:sp>
    </p:spTree>
    <p:extLst>
      <p:ext uri="{BB962C8B-B14F-4D97-AF65-F5344CB8AC3E}">
        <p14:creationId xmlns:p14="http://schemas.microsoft.com/office/powerpoint/2010/main" val="3115355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7307048" cy="4525963"/>
          </a:xfrm>
        </p:spPr>
        <p:txBody>
          <a:bodyPr>
            <a:noAutofit/>
          </a:bodyPr>
          <a:lstStyle/>
          <a:p>
            <a:pPr marL="742950" lvl="0" indent="-742950">
              <a:buFont typeface="+mj-lt"/>
              <a:buAutoNum type="arabicPeriod"/>
            </a:pPr>
            <a:r>
              <a:rPr lang="en-CA" sz="3600" dirty="0">
                <a:solidFill>
                  <a:schemeClr val="accent1"/>
                </a:solidFill>
              </a:rPr>
              <a:t>Why is self-knowledge important to my career navigation?</a:t>
            </a:r>
          </a:p>
          <a:p>
            <a:pPr marL="742950" lvl="0" indent="-742950">
              <a:buFont typeface="+mj-lt"/>
              <a:buAutoNum type="arabicPeriod"/>
            </a:pPr>
            <a:r>
              <a:rPr lang="en-CA" sz="3600" dirty="0">
                <a:solidFill>
                  <a:schemeClr val="accent1"/>
                </a:solidFill>
              </a:rPr>
              <a:t>What is one of the most important things about me to keep in mind for my future career?</a:t>
            </a:r>
          </a:p>
          <a:p>
            <a:pPr marL="1143000" indent="-1143000">
              <a:spcBef>
                <a:spcPts val="0"/>
              </a:spcBef>
              <a:buFont typeface="+mj-lt"/>
              <a:buAutoNum type="arabicPeriod"/>
            </a:pPr>
            <a:endParaRPr lang="en-CA" sz="2800" dirty="0">
              <a:solidFill>
                <a:schemeClr val="accent1"/>
              </a:solidFill>
            </a:endParaRPr>
          </a:p>
          <a:p>
            <a:pPr marL="514350" indent="-514350" algn="ctr">
              <a:buFont typeface="+mj-lt"/>
              <a:buAutoNum type="arabicPeriod"/>
            </a:pPr>
            <a:endParaRPr lang="en-CA" sz="2800" dirty="0">
              <a:solidFill>
                <a:schemeClr val="accent1"/>
              </a:solidFill>
              <a:latin typeface="Calibri" panose="020F0502020204030204" pitchFamily="34" charset="0"/>
              <a:cs typeface="Calibri" panose="020F0502020204030204" pitchFamily="34" charset="0"/>
            </a:endParaRPr>
          </a:p>
        </p:txBody>
      </p:sp>
      <p:pic>
        <p:nvPicPr>
          <p:cNvPr id="1029" name="Picture 5" descr="C:\Users\sdupley\AppData\Local\Microsoft\Windows\Temporary Internet Files\Content.IE5\INI0ZKCU\MC9004344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5808" y="260648"/>
            <a:ext cx="1193552" cy="13427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5536" y="457022"/>
            <a:ext cx="3631700" cy="584775"/>
          </a:xfrm>
          <a:prstGeom prst="rect">
            <a:avLst/>
          </a:prstGeom>
          <a:noFill/>
        </p:spPr>
        <p:txBody>
          <a:bodyPr wrap="none" rtlCol="0">
            <a:spAutoFit/>
          </a:bodyPr>
          <a:lstStyle/>
          <a:p>
            <a:r>
              <a:rPr lang="en-CA" sz="3200" dirty="0" smtClean="0"/>
              <a:t>Reflection Questions</a:t>
            </a:r>
            <a:endParaRPr lang="en-CA" sz="3200" dirty="0"/>
          </a:p>
        </p:txBody>
      </p:sp>
      <p:sp>
        <p:nvSpPr>
          <p:cNvPr id="2" name="Slide Number Placeholder 1"/>
          <p:cNvSpPr>
            <a:spLocks noGrp="1"/>
          </p:cNvSpPr>
          <p:nvPr>
            <p:ph type="sldNum" sz="quarter" idx="12"/>
          </p:nvPr>
        </p:nvSpPr>
        <p:spPr/>
        <p:txBody>
          <a:bodyPr/>
          <a:lstStyle/>
          <a:p>
            <a:fld id="{DFDFD545-AFB7-465A-B219-652AECCEBA4A}" type="slidenum">
              <a:rPr lang="en-CA" smtClean="0"/>
              <a:t>16</a:t>
            </a:fld>
            <a:endParaRPr lang="en-CA"/>
          </a:p>
        </p:txBody>
      </p:sp>
    </p:spTree>
    <p:extLst>
      <p:ext uri="{BB962C8B-B14F-4D97-AF65-F5344CB8AC3E}">
        <p14:creationId xmlns:p14="http://schemas.microsoft.com/office/powerpoint/2010/main" val="80605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487" y="1124744"/>
            <a:ext cx="3898776" cy="2160240"/>
          </a:xfrm>
        </p:spPr>
        <p:txBody>
          <a:bodyPr/>
          <a:lstStyle/>
          <a:p>
            <a:pPr marL="0" indent="0">
              <a:buNone/>
            </a:pPr>
            <a:r>
              <a:rPr lang="en-CA" sz="4000" dirty="0" smtClean="0">
                <a:solidFill>
                  <a:srgbClr val="FFC000"/>
                </a:solidFill>
                <a:latin typeface="Chiller" panose="04020404031007020602" pitchFamily="82" charset="0"/>
              </a:rPr>
              <a:t>What is Self-Knowledge?</a:t>
            </a:r>
          </a:p>
          <a:p>
            <a:r>
              <a:rPr lang="en-CA" smtClean="0">
                <a:solidFill>
                  <a:srgbClr val="BD59F5"/>
                </a:solidFill>
              </a:rPr>
              <a:t>What </a:t>
            </a:r>
            <a:r>
              <a:rPr lang="en-CA" dirty="0" smtClean="0">
                <a:solidFill>
                  <a:srgbClr val="BD59F5"/>
                </a:solidFill>
              </a:rPr>
              <a:t>you know about yourself.</a:t>
            </a:r>
            <a:endParaRPr lang="en-CA" dirty="0">
              <a:solidFill>
                <a:srgbClr val="BD59F5"/>
              </a:solidFill>
            </a:endParaRPr>
          </a:p>
        </p:txBody>
      </p:sp>
      <p:sp>
        <p:nvSpPr>
          <p:cNvPr id="5" name="TextBox 4"/>
          <p:cNvSpPr txBox="1"/>
          <p:nvPr/>
        </p:nvSpPr>
        <p:spPr>
          <a:xfrm>
            <a:off x="467544" y="4149080"/>
            <a:ext cx="6120680" cy="2185214"/>
          </a:xfrm>
          <a:prstGeom prst="rect">
            <a:avLst/>
          </a:prstGeom>
          <a:noFill/>
        </p:spPr>
        <p:txBody>
          <a:bodyPr wrap="square" rtlCol="0">
            <a:spAutoFit/>
          </a:bodyPr>
          <a:lstStyle/>
          <a:p>
            <a:r>
              <a:rPr lang="en-CA" sz="4000" dirty="0" smtClean="0">
                <a:solidFill>
                  <a:srgbClr val="FFC000"/>
                </a:solidFill>
                <a:latin typeface="Chiller" panose="04020404031007020602" pitchFamily="82" charset="0"/>
              </a:rPr>
              <a:t>Why is Self-Knowledge Important?</a:t>
            </a:r>
          </a:p>
          <a:p>
            <a:pPr marL="571500" indent="-571500">
              <a:buFont typeface="Arial" panose="020B0604020202020204" pitchFamily="34" charset="0"/>
              <a:buChar char="•"/>
            </a:pPr>
            <a:r>
              <a:rPr lang="en-CA" sz="3200" dirty="0" smtClean="0">
                <a:solidFill>
                  <a:srgbClr val="BD59F5"/>
                </a:solidFill>
              </a:rPr>
              <a:t>You can not choose the perfect career for you if you do not know yourself.</a:t>
            </a:r>
            <a:endParaRPr lang="en-CA" sz="3200" dirty="0">
              <a:solidFill>
                <a:srgbClr val="BD59F5"/>
              </a:solidFill>
            </a:endParaRPr>
          </a:p>
        </p:txBody>
      </p:sp>
      <p:pic>
        <p:nvPicPr>
          <p:cNvPr id="1026" name="Picture 2" descr="C:\Users\sdupley\Desktop\pictures\Employers with ques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94647">
            <a:off x="4525173" y="1460025"/>
            <a:ext cx="3851920" cy="2552859"/>
          </a:xfrm>
          <a:prstGeom prst="rect">
            <a:avLst/>
          </a:prstGeom>
          <a:noFill/>
          <a:ln w="38100">
            <a:solidFill>
              <a:srgbClr val="FFC000"/>
            </a:solidFill>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DFDFD545-AFB7-465A-B219-652AECCEBA4A}" type="slidenum">
              <a:rPr lang="en-CA" smtClean="0"/>
              <a:t>2</a:t>
            </a:fld>
            <a:endParaRPr lang="en-CA"/>
          </a:p>
        </p:txBody>
      </p:sp>
    </p:spTree>
    <p:extLst>
      <p:ext uri="{BB962C8B-B14F-4D97-AF65-F5344CB8AC3E}">
        <p14:creationId xmlns:p14="http://schemas.microsoft.com/office/powerpoint/2010/main" val="21540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2665080" cy="864096"/>
          </a:xfrm>
        </p:spPr>
        <p:txBody>
          <a:bodyPr>
            <a:normAutofit/>
          </a:bodyPr>
          <a:lstStyle/>
          <a:p>
            <a:pPr algn="l"/>
            <a:r>
              <a:rPr lang="en-CA" sz="2600" dirty="0" smtClean="0">
                <a:solidFill>
                  <a:schemeClr val="accent1"/>
                </a:solidFill>
              </a:rPr>
              <a:t>Gerry’s Example</a:t>
            </a:r>
            <a:endParaRPr lang="en-CA" sz="2600" dirty="0">
              <a:solidFill>
                <a:schemeClr val="accent1"/>
              </a:solidFill>
            </a:endParaRPr>
          </a:p>
        </p:txBody>
      </p:sp>
      <p:sp>
        <p:nvSpPr>
          <p:cNvPr id="3" name="Content Placeholder 2"/>
          <p:cNvSpPr>
            <a:spLocks noGrp="1"/>
          </p:cNvSpPr>
          <p:nvPr>
            <p:ph idx="1"/>
          </p:nvPr>
        </p:nvSpPr>
        <p:spPr>
          <a:xfrm>
            <a:off x="323528" y="836712"/>
            <a:ext cx="8496944" cy="5073427"/>
          </a:xfrm>
        </p:spPr>
        <p:txBody>
          <a:bodyPr>
            <a:noAutofit/>
          </a:bodyPr>
          <a:lstStyle/>
          <a:p>
            <a:pPr marL="0" indent="0">
              <a:buNone/>
            </a:pPr>
            <a:r>
              <a:rPr lang="en-CA" sz="2600" dirty="0">
                <a:solidFill>
                  <a:schemeClr val="accent5"/>
                </a:solidFill>
              </a:rPr>
              <a:t>Gerry was going to university for business because his mom was a Business Analyst and </a:t>
            </a:r>
            <a:r>
              <a:rPr lang="en-CA" sz="2600" dirty="0" smtClean="0">
                <a:solidFill>
                  <a:schemeClr val="accent5"/>
                </a:solidFill>
              </a:rPr>
              <a:t>she </a:t>
            </a:r>
            <a:r>
              <a:rPr lang="en-CA" sz="2600" dirty="0">
                <a:solidFill>
                  <a:schemeClr val="accent5"/>
                </a:solidFill>
              </a:rPr>
              <a:t>made a lot of money.  His mom suggested that he take some time to think about how that career would fit with what he knew about himself.  Her job was fast-paced and she had to multitask. Gerry thought about HOW he liked to work. He did best when he could work on one thing at a time and work steadily.  He knew that his mom’s career would not </a:t>
            </a:r>
            <a:r>
              <a:rPr lang="en-CA" sz="2600" dirty="0" smtClean="0">
                <a:solidFill>
                  <a:schemeClr val="accent5"/>
                </a:solidFill>
              </a:rPr>
              <a:t>be good </a:t>
            </a:r>
            <a:r>
              <a:rPr lang="en-CA" sz="2600" dirty="0">
                <a:solidFill>
                  <a:schemeClr val="accent5"/>
                </a:solidFill>
              </a:rPr>
              <a:t>for him.  Then he thought about WHAT he liked.  The courses that he </a:t>
            </a:r>
            <a:r>
              <a:rPr lang="en-CA" sz="2600" dirty="0" smtClean="0">
                <a:solidFill>
                  <a:schemeClr val="accent5"/>
                </a:solidFill>
              </a:rPr>
              <a:t>enjoyed </a:t>
            </a:r>
            <a:r>
              <a:rPr lang="en-CA" sz="2600" dirty="0">
                <a:solidFill>
                  <a:schemeClr val="accent5"/>
                </a:solidFill>
              </a:rPr>
              <a:t>most were biology and computer science and he spent his free time on the computer.  Gerry did some research and found that he may enjoy a career in bioinformatics (using computer programming to </a:t>
            </a:r>
            <a:r>
              <a:rPr lang="en-CA" sz="2600" dirty="0" smtClean="0">
                <a:solidFill>
                  <a:schemeClr val="accent5"/>
                </a:solidFill>
              </a:rPr>
              <a:t>analyze </a:t>
            </a:r>
            <a:r>
              <a:rPr lang="en-CA" sz="2600" dirty="0">
                <a:solidFill>
                  <a:schemeClr val="accent5"/>
                </a:solidFill>
              </a:rPr>
              <a:t>biological information). This would fit with HOW Gerry liked to work and WHAT Gerry liked to do.</a:t>
            </a:r>
          </a:p>
        </p:txBody>
      </p:sp>
      <p:sp>
        <p:nvSpPr>
          <p:cNvPr id="4" name="Slide Number Placeholder 3"/>
          <p:cNvSpPr>
            <a:spLocks noGrp="1"/>
          </p:cNvSpPr>
          <p:nvPr>
            <p:ph type="sldNum" sz="quarter" idx="12"/>
          </p:nvPr>
        </p:nvSpPr>
        <p:spPr/>
        <p:txBody>
          <a:bodyPr/>
          <a:lstStyle/>
          <a:p>
            <a:fld id="{DFDFD545-AFB7-465A-B219-652AECCEBA4A}" type="slidenum">
              <a:rPr lang="en-CA" smtClean="0"/>
              <a:t>3</a:t>
            </a:fld>
            <a:endParaRPr lang="en-CA"/>
          </a:p>
        </p:txBody>
      </p:sp>
    </p:spTree>
    <p:extLst>
      <p:ext uri="{BB962C8B-B14F-4D97-AF65-F5344CB8AC3E}">
        <p14:creationId xmlns:p14="http://schemas.microsoft.com/office/powerpoint/2010/main" val="413761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8229600" cy="1143000"/>
          </a:xfrm>
        </p:spPr>
        <p:txBody>
          <a:bodyPr>
            <a:normAutofit/>
          </a:bodyPr>
          <a:lstStyle/>
          <a:p>
            <a:pPr algn="l"/>
            <a:r>
              <a:rPr lang="en-CA" sz="2800" dirty="0" smtClean="0">
                <a:solidFill>
                  <a:schemeClr val="accent5"/>
                </a:solidFill>
                <a:latin typeface="+mn-lt"/>
              </a:rPr>
              <a:t>Janelle’s Example</a:t>
            </a:r>
            <a:endParaRPr lang="en-CA" sz="2800" dirty="0">
              <a:solidFill>
                <a:schemeClr val="accent5"/>
              </a:solidFill>
              <a:latin typeface="+mn-lt"/>
            </a:endParaRPr>
          </a:p>
        </p:txBody>
      </p:sp>
      <p:sp>
        <p:nvSpPr>
          <p:cNvPr id="3" name="Content Placeholder 2"/>
          <p:cNvSpPr>
            <a:spLocks noGrp="1"/>
          </p:cNvSpPr>
          <p:nvPr>
            <p:ph idx="1"/>
          </p:nvPr>
        </p:nvSpPr>
        <p:spPr>
          <a:xfrm>
            <a:off x="395536" y="692696"/>
            <a:ext cx="7920880" cy="5904656"/>
          </a:xfrm>
        </p:spPr>
        <p:txBody>
          <a:bodyPr>
            <a:noAutofit/>
          </a:bodyPr>
          <a:lstStyle/>
          <a:p>
            <a:pPr marL="0" indent="0">
              <a:buNone/>
            </a:pPr>
            <a:r>
              <a:rPr lang="en-CA" dirty="0">
                <a:solidFill>
                  <a:schemeClr val="accent1"/>
                </a:solidFill>
              </a:rPr>
              <a:t>“I have always been good at math, so I went to college for accounting.  I now work at a large tax and accounting firm.  I don’t like it!  I hate sitting at a desk inside all day.  My desk feels like a prison sometimes!  I hate working under a supervisor that is watching my every move.  I find my work to be boring and I dislike the </a:t>
            </a:r>
            <a:r>
              <a:rPr lang="en-CA" dirty="0" smtClean="0">
                <a:solidFill>
                  <a:schemeClr val="accent1"/>
                </a:solidFill>
              </a:rPr>
              <a:t>routine.  </a:t>
            </a:r>
            <a:r>
              <a:rPr lang="en-CA" dirty="0">
                <a:solidFill>
                  <a:schemeClr val="accent1"/>
                </a:solidFill>
              </a:rPr>
              <a:t>I am so unhappy at work, and this is starting to make me less happy in my personal life, too.  I wish I could start all over, but I still have student debt to pay off, so I probably will stick with this job for now.”</a:t>
            </a:r>
          </a:p>
        </p:txBody>
      </p:sp>
      <p:sp>
        <p:nvSpPr>
          <p:cNvPr id="4" name="Slide Number Placeholder 3"/>
          <p:cNvSpPr>
            <a:spLocks noGrp="1"/>
          </p:cNvSpPr>
          <p:nvPr>
            <p:ph type="sldNum" sz="quarter" idx="12"/>
          </p:nvPr>
        </p:nvSpPr>
        <p:spPr/>
        <p:txBody>
          <a:bodyPr/>
          <a:lstStyle/>
          <a:p>
            <a:fld id="{DFDFD545-AFB7-465A-B219-652AECCEBA4A}" type="slidenum">
              <a:rPr lang="en-CA" smtClean="0"/>
              <a:t>4</a:t>
            </a:fld>
            <a:endParaRPr lang="en-CA"/>
          </a:p>
        </p:txBody>
      </p:sp>
    </p:spTree>
    <p:extLst>
      <p:ext uri="{BB962C8B-B14F-4D97-AF65-F5344CB8AC3E}">
        <p14:creationId xmlns:p14="http://schemas.microsoft.com/office/powerpoint/2010/main" val="3879943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r>
              <a:rPr lang="en-CA" sz="5400" dirty="0" smtClean="0">
                <a:solidFill>
                  <a:srgbClr val="00B0F0"/>
                </a:solidFill>
                <a:latin typeface="Chiller" panose="04020404031007020602" pitchFamily="82" charset="0"/>
              </a:rPr>
              <a:t>Who Are You?</a:t>
            </a:r>
            <a:endParaRPr lang="en-CA" sz="5400" dirty="0">
              <a:solidFill>
                <a:srgbClr val="00B0F0"/>
              </a:solidFill>
              <a:latin typeface="Chiller" panose="04020404031007020602" pitchFamily="82" charset="0"/>
            </a:endParaRPr>
          </a:p>
        </p:txBody>
      </p:sp>
      <p:sp>
        <p:nvSpPr>
          <p:cNvPr id="3" name="Content Placeholder 2"/>
          <p:cNvSpPr>
            <a:spLocks noGrp="1"/>
          </p:cNvSpPr>
          <p:nvPr>
            <p:ph idx="1"/>
          </p:nvPr>
        </p:nvSpPr>
        <p:spPr>
          <a:xfrm>
            <a:off x="395536" y="908720"/>
            <a:ext cx="8229600" cy="676672"/>
          </a:xfrm>
        </p:spPr>
        <p:txBody>
          <a:bodyPr/>
          <a:lstStyle/>
          <a:p>
            <a:pPr marL="0" indent="0" algn="ctr">
              <a:buNone/>
            </a:pPr>
            <a:r>
              <a:rPr lang="en-CA" i="1" dirty="0" smtClean="0"/>
              <a:t>All about Me! </a:t>
            </a:r>
            <a:r>
              <a:rPr lang="en-CA" dirty="0" smtClean="0"/>
              <a:t>Chart</a:t>
            </a:r>
          </a:p>
          <a:p>
            <a:pPr marL="0" indent="0">
              <a:buNone/>
            </a:pP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892571998"/>
              </p:ext>
            </p:extLst>
          </p:nvPr>
        </p:nvGraphicFramePr>
        <p:xfrm>
          <a:off x="395536" y="1556792"/>
          <a:ext cx="8352928" cy="5120640"/>
        </p:xfrm>
        <a:graphic>
          <a:graphicData uri="http://schemas.openxmlformats.org/drawingml/2006/table">
            <a:tbl>
              <a:tblPr firstRow="1" firstCol="1" bandRow="1">
                <a:tableStyleId>{5C22544A-7EE6-4342-B048-85BDC9FD1C3A}</a:tableStyleId>
              </a:tblPr>
              <a:tblGrid>
                <a:gridCol w="2784309"/>
                <a:gridCol w="1176131"/>
                <a:gridCol w="4392488"/>
              </a:tblGrid>
              <a:tr h="631454">
                <a:tc>
                  <a:txBody>
                    <a:bodyPr/>
                    <a:lstStyle/>
                    <a:p>
                      <a:pPr algn="ctr">
                        <a:spcAft>
                          <a:spcPts val="0"/>
                        </a:spcAft>
                      </a:pPr>
                      <a:r>
                        <a:rPr lang="en-CA" sz="2400" dirty="0">
                          <a:effectLst/>
                        </a:rPr>
                        <a:t>Self-Knowledge</a:t>
                      </a:r>
                      <a:endParaRPr lang="en-CA" sz="2400" dirty="0">
                        <a:effectLst/>
                        <a:latin typeface="Times New Roman"/>
                        <a:ea typeface="Calibri"/>
                        <a:cs typeface="Times New Roman"/>
                      </a:endParaRPr>
                    </a:p>
                  </a:txBody>
                  <a:tcPr marL="68580" marR="68580" marT="0" marB="0"/>
                </a:tc>
                <a:tc>
                  <a:txBody>
                    <a:bodyPr/>
                    <a:lstStyle/>
                    <a:p>
                      <a:pPr algn="ctr">
                        <a:spcAft>
                          <a:spcPts val="0"/>
                        </a:spcAft>
                      </a:pPr>
                      <a:r>
                        <a:rPr lang="en-CA" sz="2400" dirty="0" smtClean="0">
                          <a:effectLst/>
                          <a:latin typeface="Times New Roman"/>
                          <a:ea typeface="Calibri"/>
                          <a:cs typeface="Times New Roman"/>
                        </a:rPr>
                        <a:t>Do I know</a:t>
                      </a:r>
                      <a:r>
                        <a:rPr lang="en-CA" sz="2400" baseline="0" dirty="0" smtClean="0">
                          <a:effectLst/>
                          <a:latin typeface="Times New Roman"/>
                          <a:ea typeface="Calibri"/>
                          <a:cs typeface="Times New Roman"/>
                        </a:rPr>
                        <a:t> this?</a:t>
                      </a:r>
                      <a:endParaRPr lang="en-CA" sz="2400" dirty="0">
                        <a:effectLst/>
                        <a:latin typeface="Times New Roman"/>
                        <a:ea typeface="Calibri"/>
                        <a:cs typeface="Times New Roman"/>
                      </a:endParaRPr>
                    </a:p>
                  </a:txBody>
                  <a:tcPr marL="68580" marR="68580" marT="0" marB="0"/>
                </a:tc>
                <a:tc>
                  <a:txBody>
                    <a:bodyPr/>
                    <a:lstStyle/>
                    <a:p>
                      <a:pPr algn="ctr">
                        <a:spcAft>
                          <a:spcPts val="0"/>
                        </a:spcAft>
                      </a:pPr>
                      <a:r>
                        <a:rPr lang="en-CA" sz="2400" dirty="0" smtClean="0">
                          <a:effectLst/>
                          <a:latin typeface="Times New Roman"/>
                          <a:ea typeface="Calibri"/>
                          <a:cs typeface="Times New Roman"/>
                        </a:rPr>
                        <a:t>What is this information?</a:t>
                      </a:r>
                      <a:endParaRPr lang="en-CA" sz="2400" dirty="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Likes/Interests</a:t>
                      </a:r>
                      <a:endParaRPr lang="en-CA" sz="2400" dirty="0">
                        <a:effectLst/>
                        <a:latin typeface="Times New Roman"/>
                        <a:ea typeface="Calibri"/>
                        <a:cs typeface="Times New Roman"/>
                      </a:endParaRPr>
                    </a:p>
                  </a:txBody>
                  <a:tcPr marL="68580" marR="68580" marT="0" marB="0"/>
                </a:tc>
                <a:tc>
                  <a:txBody>
                    <a:bodyPr/>
                    <a:lstStyle/>
                    <a:p>
                      <a:pPr>
                        <a:spcAft>
                          <a:spcPts val="0"/>
                        </a:spcAft>
                      </a:pPr>
                      <a:r>
                        <a:rPr lang="en-CA" sz="1400" dirty="0" smtClean="0">
                          <a:effectLst/>
                          <a:latin typeface="Times New Roman"/>
                          <a:ea typeface="Calibri"/>
                          <a:cs typeface="Times New Roman"/>
                        </a:rPr>
                        <a:t>Yes/</a:t>
                      </a:r>
                      <a:r>
                        <a:rPr lang="en-CA" sz="1400" baseline="0" dirty="0" smtClean="0">
                          <a:effectLst/>
                          <a:latin typeface="Times New Roman"/>
                          <a:ea typeface="Calibri"/>
                          <a:cs typeface="Times New Roman"/>
                        </a:rPr>
                        <a:t>No/ Some</a:t>
                      </a:r>
                      <a:endParaRPr lang="en-CA" sz="1400" dirty="0">
                        <a:effectLst/>
                        <a:latin typeface="Times New Roman"/>
                        <a:ea typeface="Calibri"/>
                        <a:cs typeface="Times New Roman"/>
                      </a:endParaRPr>
                    </a:p>
                  </a:txBody>
                  <a:tcPr marL="68580" marR="68580" marT="0" marB="0"/>
                </a:tc>
                <a:tc>
                  <a:txBody>
                    <a:bodyPr/>
                    <a:lstStyle/>
                    <a:p>
                      <a:pPr>
                        <a:spcAft>
                          <a:spcPts val="0"/>
                        </a:spcAft>
                      </a:pPr>
                      <a:endParaRPr lang="en-CA" sz="1200" dirty="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Dislikes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Skills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What am I Good at?</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Transferable Skills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Motivations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Work Conditions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Values </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Learning Styles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smtClean="0">
                          <a:effectLst/>
                          <a:latin typeface="+mn-lt"/>
                          <a:ea typeface="+mn-ea"/>
                          <a:cs typeface="+mn-cs"/>
                        </a:rPr>
                        <a:t>Weaknesses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c>
                  <a:txBody>
                    <a:bodyPr/>
                    <a:lstStyle/>
                    <a:p>
                      <a:pPr>
                        <a:spcAft>
                          <a:spcPts val="0"/>
                        </a:spcAft>
                      </a:pPr>
                      <a:endParaRPr lang="en-CA" sz="1200">
                        <a:effectLst/>
                        <a:latin typeface="Times New Roman"/>
                        <a:ea typeface="Calibri"/>
                        <a:cs typeface="Times New Roman"/>
                      </a:endParaRPr>
                    </a:p>
                  </a:txBody>
                  <a:tcPr marL="68580" marR="68580" marT="0" marB="0"/>
                </a:tc>
              </a:tr>
              <a:tr h="315728">
                <a:tc>
                  <a:txBody>
                    <a:bodyPr/>
                    <a:lstStyle/>
                    <a:p>
                      <a:pPr>
                        <a:spcAft>
                          <a:spcPts val="0"/>
                        </a:spcAft>
                      </a:pPr>
                      <a:r>
                        <a:rPr lang="en-CA" sz="2400" dirty="0">
                          <a:effectLst/>
                        </a:rPr>
                        <a:t>Success</a:t>
                      </a:r>
                      <a:endParaRPr lang="en-CA" sz="2400" dirty="0">
                        <a:effectLst/>
                        <a:latin typeface="Times New Roman"/>
                        <a:ea typeface="Calibri"/>
                        <a:cs typeface="Times New Roman"/>
                      </a:endParaRPr>
                    </a:p>
                  </a:txBody>
                  <a:tcPr marL="68580" marR="68580" marT="0" marB="0"/>
                </a:tc>
                <a:tc>
                  <a:txBody>
                    <a:bodyPr/>
                    <a:lstStyle/>
                    <a:p>
                      <a:pPr>
                        <a:spcAft>
                          <a:spcPts val="0"/>
                        </a:spcAft>
                      </a:pPr>
                      <a:endParaRPr lang="en-CA" sz="1200" dirty="0">
                        <a:effectLst/>
                        <a:latin typeface="Times New Roman"/>
                        <a:ea typeface="Calibri"/>
                        <a:cs typeface="Times New Roman"/>
                      </a:endParaRPr>
                    </a:p>
                  </a:txBody>
                  <a:tcPr marL="68580" marR="68580" marT="0" marB="0"/>
                </a:tc>
                <a:tc>
                  <a:txBody>
                    <a:bodyPr/>
                    <a:lstStyle/>
                    <a:p>
                      <a:pPr>
                        <a:spcAft>
                          <a:spcPts val="0"/>
                        </a:spcAft>
                      </a:pPr>
                      <a:endParaRPr lang="en-CA" sz="1200" dirty="0">
                        <a:effectLst/>
                        <a:latin typeface="Times New Roman"/>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DFDFD545-AFB7-465A-B219-652AECCEBA4A}" type="slidenum">
              <a:rPr lang="en-CA" smtClean="0"/>
              <a:t>5</a:t>
            </a:fld>
            <a:endParaRPr lang="en-CA"/>
          </a:p>
        </p:txBody>
      </p:sp>
    </p:spTree>
    <p:extLst>
      <p:ext uri="{BB962C8B-B14F-4D97-AF65-F5344CB8AC3E}">
        <p14:creationId xmlns:p14="http://schemas.microsoft.com/office/powerpoint/2010/main" val="217065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116632"/>
            <a:ext cx="8229600" cy="1143000"/>
          </a:xfrm>
        </p:spPr>
        <p:txBody>
          <a:bodyPr>
            <a:normAutofit/>
          </a:bodyPr>
          <a:lstStyle/>
          <a:p>
            <a:r>
              <a:rPr lang="en-CA" sz="4800" dirty="0" smtClean="0">
                <a:solidFill>
                  <a:srgbClr val="FF3399"/>
                </a:solidFill>
                <a:latin typeface="Chiller" panose="04020404031007020602" pitchFamily="82" charset="0"/>
              </a:rPr>
              <a:t>How Do I </a:t>
            </a:r>
            <a:r>
              <a:rPr lang="en-CA" sz="4800" dirty="0">
                <a:solidFill>
                  <a:srgbClr val="FF3399"/>
                </a:solidFill>
                <a:latin typeface="Chiller" panose="04020404031007020602" pitchFamily="82" charset="0"/>
              </a:rPr>
              <a:t>F</a:t>
            </a:r>
            <a:r>
              <a:rPr lang="en-CA" sz="4800" dirty="0" smtClean="0">
                <a:solidFill>
                  <a:srgbClr val="FF3399"/>
                </a:solidFill>
                <a:latin typeface="Chiller" panose="04020404031007020602" pitchFamily="82" charset="0"/>
              </a:rPr>
              <a:t>ind This Information?</a:t>
            </a:r>
            <a:endParaRPr lang="en-CA" sz="4800" dirty="0">
              <a:solidFill>
                <a:srgbClr val="FF3399"/>
              </a:solidFill>
              <a:latin typeface="Chiller" panose="04020404031007020602" pitchFamily="82" charset="0"/>
            </a:endParaRPr>
          </a:p>
        </p:txBody>
      </p:sp>
      <p:sp>
        <p:nvSpPr>
          <p:cNvPr id="3" name="Content Placeholder 2"/>
          <p:cNvSpPr>
            <a:spLocks noGrp="1"/>
          </p:cNvSpPr>
          <p:nvPr>
            <p:ph idx="1"/>
          </p:nvPr>
        </p:nvSpPr>
        <p:spPr>
          <a:xfrm>
            <a:off x="539552" y="1196752"/>
            <a:ext cx="7992888" cy="1800200"/>
          </a:xfrm>
        </p:spPr>
        <p:txBody>
          <a:bodyPr>
            <a:noAutofit/>
          </a:bodyPr>
          <a:lstStyle/>
          <a:p>
            <a:pPr marL="0" indent="0" algn="ctr">
              <a:buNone/>
            </a:pPr>
            <a:r>
              <a:rPr lang="en-CA" sz="2600" dirty="0" smtClean="0">
                <a:solidFill>
                  <a:schemeClr val="accent5">
                    <a:lumMod val="40000"/>
                    <a:lumOff val="60000"/>
                  </a:schemeClr>
                </a:solidFill>
              </a:rPr>
              <a:t>You know yourself best, and you likely already know this information.  You just have to know where to look and what to pay attention to.  These are only some of the things you can do to help you discover this information.</a:t>
            </a:r>
          </a:p>
          <a:p>
            <a:pPr marL="0" indent="0">
              <a:buNone/>
            </a:pPr>
            <a:endParaRPr lang="en-CA" sz="2800" dirty="0"/>
          </a:p>
        </p:txBody>
      </p:sp>
      <p:sp>
        <p:nvSpPr>
          <p:cNvPr id="4" name="TextBox 3"/>
          <p:cNvSpPr txBox="1"/>
          <p:nvPr/>
        </p:nvSpPr>
        <p:spPr>
          <a:xfrm>
            <a:off x="539552" y="2996952"/>
            <a:ext cx="7920880" cy="3431709"/>
          </a:xfrm>
          <a:prstGeom prst="rect">
            <a:avLst/>
          </a:prstGeom>
          <a:noFill/>
        </p:spPr>
        <p:txBody>
          <a:bodyPr wrap="square" rtlCol="0">
            <a:spAutoFit/>
          </a:bodyPr>
          <a:lstStyle/>
          <a:p>
            <a:pPr marL="514350" indent="-514350">
              <a:buFont typeface="+mj-lt"/>
              <a:buAutoNum type="arabicPeriod"/>
            </a:pPr>
            <a:r>
              <a:rPr lang="en-CA" sz="3600" dirty="0">
                <a:solidFill>
                  <a:srgbClr val="FF3399"/>
                </a:solidFill>
              </a:rPr>
              <a:t>Looking at past </a:t>
            </a:r>
            <a:r>
              <a:rPr lang="en-CA" sz="3600" dirty="0" smtClean="0">
                <a:solidFill>
                  <a:srgbClr val="FF3399"/>
                </a:solidFill>
              </a:rPr>
              <a:t>experiences</a:t>
            </a:r>
            <a:endParaRPr lang="en-CA" sz="3600" dirty="0">
              <a:solidFill>
                <a:schemeClr val="accent5">
                  <a:lumMod val="40000"/>
                  <a:lumOff val="60000"/>
                </a:schemeClr>
              </a:solidFill>
            </a:endParaRPr>
          </a:p>
          <a:p>
            <a:pPr marL="514350" indent="-514350">
              <a:buFont typeface="+mj-lt"/>
              <a:buAutoNum type="arabicPeriod"/>
            </a:pPr>
            <a:r>
              <a:rPr lang="en-CA" sz="3600" dirty="0" smtClean="0">
                <a:solidFill>
                  <a:srgbClr val="FF3399"/>
                </a:solidFill>
              </a:rPr>
              <a:t>Assessments</a:t>
            </a:r>
            <a:endParaRPr lang="en-CA" sz="3600" dirty="0">
              <a:solidFill>
                <a:schemeClr val="accent5">
                  <a:lumMod val="40000"/>
                  <a:lumOff val="60000"/>
                </a:schemeClr>
              </a:solidFill>
            </a:endParaRPr>
          </a:p>
          <a:p>
            <a:pPr marL="514350" indent="-514350">
              <a:buFont typeface="+mj-lt"/>
              <a:buAutoNum type="arabicPeriod"/>
            </a:pPr>
            <a:r>
              <a:rPr lang="en-CA" sz="3600" dirty="0">
                <a:solidFill>
                  <a:srgbClr val="FF3399"/>
                </a:solidFill>
              </a:rPr>
              <a:t>Asking other people </a:t>
            </a:r>
            <a:endParaRPr lang="en-CA" sz="3600" dirty="0" smtClean="0">
              <a:solidFill>
                <a:srgbClr val="FF3399"/>
              </a:solidFill>
            </a:endParaRPr>
          </a:p>
          <a:p>
            <a:pPr marL="514350" indent="-514350">
              <a:buFont typeface="+mj-lt"/>
              <a:buAutoNum type="arabicPeriod"/>
            </a:pPr>
            <a:r>
              <a:rPr lang="en-CA" sz="3600" dirty="0" smtClean="0">
                <a:solidFill>
                  <a:srgbClr val="FF3399"/>
                </a:solidFill>
              </a:rPr>
              <a:t>Trying things </a:t>
            </a:r>
          </a:p>
          <a:p>
            <a:pPr marL="514350" indent="-514350">
              <a:buFont typeface="+mj-lt"/>
              <a:buAutoNum type="arabicPeriod"/>
            </a:pPr>
            <a:r>
              <a:rPr lang="en-CA" sz="3600" dirty="0" smtClean="0">
                <a:solidFill>
                  <a:srgbClr val="FF3399"/>
                </a:solidFill>
              </a:rPr>
              <a:t>Visualizing</a:t>
            </a:r>
            <a:r>
              <a:rPr lang="en-CA" sz="3600" dirty="0" smtClean="0">
                <a:solidFill>
                  <a:srgbClr val="2D41FF"/>
                </a:solidFill>
              </a:rPr>
              <a:t> </a:t>
            </a:r>
          </a:p>
          <a:p>
            <a:endParaRPr lang="en-CA" sz="900" dirty="0" smtClean="0">
              <a:solidFill>
                <a:srgbClr val="2D41FF"/>
              </a:solidFill>
            </a:endParaRPr>
          </a:p>
          <a:p>
            <a:pPr algn="ctr"/>
            <a:r>
              <a:rPr lang="en-CA" sz="2800" dirty="0" smtClean="0">
                <a:solidFill>
                  <a:schemeClr val="accent5">
                    <a:lumMod val="40000"/>
                    <a:lumOff val="60000"/>
                  </a:schemeClr>
                </a:solidFill>
              </a:rPr>
              <a:t>Let’s look at these methods more closely.</a:t>
            </a:r>
            <a:endParaRPr lang="en-CA" sz="2800" dirty="0"/>
          </a:p>
        </p:txBody>
      </p:sp>
      <p:pic>
        <p:nvPicPr>
          <p:cNvPr id="1028" name="Picture 4" descr="C:\Users\sdupley\AppData\Local\Microsoft\Windows\Temporary Internet Files\Content.IE5\IVPF16LG\MC90035539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3298304"/>
            <a:ext cx="1878158" cy="215626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FDFD545-AFB7-465A-B219-652AECCEBA4A}" type="slidenum">
              <a:rPr lang="en-CA" smtClean="0"/>
              <a:t>6</a:t>
            </a:fld>
            <a:endParaRPr lang="en-CA"/>
          </a:p>
        </p:txBody>
      </p:sp>
    </p:spTree>
    <p:extLst>
      <p:ext uri="{BB962C8B-B14F-4D97-AF65-F5344CB8AC3E}">
        <p14:creationId xmlns:p14="http://schemas.microsoft.com/office/powerpoint/2010/main" val="19175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2430" y="228237"/>
            <a:ext cx="5122912" cy="1143000"/>
          </a:xfrm>
        </p:spPr>
        <p:txBody>
          <a:bodyPr/>
          <a:lstStyle/>
          <a:p>
            <a:pPr algn="l"/>
            <a:r>
              <a:rPr lang="en-CA" dirty="0" smtClean="0">
                <a:solidFill>
                  <a:srgbClr val="00B0F0"/>
                </a:solidFill>
                <a:latin typeface="Chiller" panose="04020404031007020602" pitchFamily="82" charset="0"/>
              </a:rPr>
              <a:t>Looking at Past Experiences</a:t>
            </a:r>
            <a:endParaRPr lang="en-CA" dirty="0">
              <a:solidFill>
                <a:srgbClr val="00B0F0"/>
              </a:solidFill>
              <a:latin typeface="Chiller" panose="04020404031007020602" pitchFamily="82" charset="0"/>
            </a:endParaRPr>
          </a:p>
        </p:txBody>
      </p:sp>
      <p:sp>
        <p:nvSpPr>
          <p:cNvPr id="3" name="Content Placeholder 2"/>
          <p:cNvSpPr>
            <a:spLocks noGrp="1"/>
          </p:cNvSpPr>
          <p:nvPr>
            <p:ph idx="1"/>
          </p:nvPr>
        </p:nvSpPr>
        <p:spPr>
          <a:xfrm>
            <a:off x="3837582" y="1412776"/>
            <a:ext cx="4849218" cy="4525963"/>
          </a:xfrm>
        </p:spPr>
        <p:txBody>
          <a:bodyPr>
            <a:noAutofit/>
          </a:bodyPr>
          <a:lstStyle/>
          <a:p>
            <a:pPr marL="0" indent="0">
              <a:buNone/>
            </a:pPr>
            <a:r>
              <a:rPr lang="en-CA" sz="2800" dirty="0" smtClean="0"/>
              <a:t>You can learn so much about yourself simply by looking at your past experiences.  For example, </a:t>
            </a:r>
            <a:r>
              <a:rPr lang="en-CA" sz="2800" dirty="0" err="1" smtClean="0"/>
              <a:t>Shaylynne</a:t>
            </a:r>
            <a:r>
              <a:rPr lang="en-CA" sz="2800" dirty="0" smtClean="0"/>
              <a:t> looked back at her high school experience and realized she did best in the classes that allowed her to use her hands (such as woodworking and art).  She learned that she may benefit from a career that is hands-on.</a:t>
            </a:r>
            <a:endParaRPr lang="en-CA" sz="2800" dirty="0"/>
          </a:p>
          <a:p>
            <a:pPr marL="0" indent="0">
              <a:buNone/>
            </a:pPr>
            <a:endParaRPr lang="en-CA" sz="2800" dirty="0" smtClean="0"/>
          </a:p>
        </p:txBody>
      </p:sp>
      <p:pic>
        <p:nvPicPr>
          <p:cNvPr id="3074" name="Picture 2" descr="C:\Users\sdupley\Desktop\pictures\Women looking through magnifying gla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73245">
            <a:off x="-46082" y="142895"/>
            <a:ext cx="3691547" cy="2456684"/>
          </a:xfrm>
          <a:prstGeom prst="rect">
            <a:avLst/>
          </a:prstGeom>
          <a:noFill/>
          <a:ln w="38100">
            <a:noFill/>
          </a:ln>
          <a:effectLst>
            <a:softEdge rad="381000"/>
          </a:effectLst>
        </p:spPr>
      </p:pic>
      <p:sp>
        <p:nvSpPr>
          <p:cNvPr id="4" name="TextBox 3"/>
          <p:cNvSpPr txBox="1"/>
          <p:nvPr/>
        </p:nvSpPr>
        <p:spPr>
          <a:xfrm>
            <a:off x="251520" y="3501008"/>
            <a:ext cx="3096344" cy="1846659"/>
          </a:xfrm>
          <a:prstGeom prst="rect">
            <a:avLst/>
          </a:prstGeom>
          <a:noFill/>
        </p:spPr>
        <p:txBody>
          <a:bodyPr wrap="square" rtlCol="0">
            <a:spAutoFit/>
          </a:bodyPr>
          <a:lstStyle/>
          <a:p>
            <a:pPr algn="ctr"/>
            <a:r>
              <a:rPr lang="en-CA" sz="4800" dirty="0">
                <a:solidFill>
                  <a:srgbClr val="00B0F0"/>
                </a:solidFill>
              </a:rPr>
              <a:t>Looking to the Past </a:t>
            </a:r>
          </a:p>
          <a:p>
            <a:endParaRPr lang="en-CA" dirty="0"/>
          </a:p>
        </p:txBody>
      </p:sp>
      <p:sp>
        <p:nvSpPr>
          <p:cNvPr id="5" name="Slide Number Placeholder 4"/>
          <p:cNvSpPr>
            <a:spLocks noGrp="1"/>
          </p:cNvSpPr>
          <p:nvPr>
            <p:ph type="sldNum" sz="quarter" idx="12"/>
          </p:nvPr>
        </p:nvSpPr>
        <p:spPr/>
        <p:txBody>
          <a:bodyPr/>
          <a:lstStyle/>
          <a:p>
            <a:fld id="{DFDFD545-AFB7-465A-B219-652AECCEBA4A}" type="slidenum">
              <a:rPr lang="en-CA" smtClean="0"/>
              <a:t>7</a:t>
            </a:fld>
            <a:endParaRPr lang="en-CA"/>
          </a:p>
        </p:txBody>
      </p:sp>
    </p:spTree>
    <p:extLst>
      <p:ext uri="{BB962C8B-B14F-4D97-AF65-F5344CB8AC3E}">
        <p14:creationId xmlns:p14="http://schemas.microsoft.com/office/powerpoint/2010/main" val="4042899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CA" dirty="0" smtClean="0"/>
              <a:t>Damon’s Examples</a:t>
            </a:r>
            <a:endParaRPr lang="en-CA" dirty="0"/>
          </a:p>
        </p:txBody>
      </p:sp>
      <p:sp>
        <p:nvSpPr>
          <p:cNvPr id="3" name="Content Placeholder 2"/>
          <p:cNvSpPr>
            <a:spLocks noGrp="1"/>
          </p:cNvSpPr>
          <p:nvPr>
            <p:ph idx="1"/>
          </p:nvPr>
        </p:nvSpPr>
        <p:spPr>
          <a:xfrm>
            <a:off x="457200" y="980728"/>
            <a:ext cx="8229600" cy="5145435"/>
          </a:xfrm>
        </p:spPr>
        <p:txBody>
          <a:bodyPr>
            <a:noAutofit/>
          </a:bodyPr>
          <a:lstStyle/>
          <a:p>
            <a:pPr marL="0" indent="0">
              <a:buNone/>
            </a:pPr>
            <a:r>
              <a:rPr lang="en-CA" sz="2400" dirty="0"/>
              <a:t> </a:t>
            </a:r>
            <a:r>
              <a:rPr lang="en-CA" sz="2800" u="sng" dirty="0" smtClean="0">
                <a:solidFill>
                  <a:schemeClr val="accent1"/>
                </a:solidFill>
              </a:rPr>
              <a:t>Activity/Event</a:t>
            </a:r>
            <a:endParaRPr lang="en-CA" sz="2800" dirty="0">
              <a:solidFill>
                <a:schemeClr val="accent1"/>
              </a:solidFill>
            </a:endParaRPr>
          </a:p>
          <a:p>
            <a:pPr marL="0" indent="0">
              <a:buNone/>
            </a:pPr>
            <a:r>
              <a:rPr lang="en-CA" sz="2800" dirty="0">
                <a:solidFill>
                  <a:srgbClr val="CCFF33"/>
                </a:solidFill>
              </a:rPr>
              <a:t>Damon got very frustrated when his teacher told him what to do.</a:t>
            </a:r>
          </a:p>
          <a:p>
            <a:pPr>
              <a:buFont typeface="Wingdings" panose="05000000000000000000" pitchFamily="2" charset="2"/>
              <a:buChar char="Ø"/>
            </a:pPr>
            <a:r>
              <a:rPr lang="en-CA" sz="2800" dirty="0" smtClean="0"/>
              <a:t>What </a:t>
            </a:r>
            <a:r>
              <a:rPr lang="en-CA" sz="2800" dirty="0"/>
              <a:t>did you learn about Damon?</a:t>
            </a:r>
          </a:p>
          <a:p>
            <a:pPr>
              <a:buFont typeface="Wingdings" panose="05000000000000000000" pitchFamily="2" charset="2"/>
              <a:buChar char="Ø"/>
            </a:pPr>
            <a:r>
              <a:rPr lang="en-CA" sz="2800" dirty="0"/>
              <a:t>How can this information relate to Damon’s career?</a:t>
            </a:r>
          </a:p>
          <a:p>
            <a:pPr marL="0" indent="0">
              <a:buNone/>
            </a:pPr>
            <a:endParaRPr lang="en-CA" sz="2800" dirty="0" smtClean="0"/>
          </a:p>
          <a:p>
            <a:pPr marL="0" indent="0">
              <a:buNone/>
            </a:pPr>
            <a:r>
              <a:rPr lang="en-CA" sz="2800" u="sng" dirty="0" smtClean="0">
                <a:solidFill>
                  <a:schemeClr val="accent1"/>
                </a:solidFill>
              </a:rPr>
              <a:t>Activity/Event</a:t>
            </a:r>
            <a:endParaRPr lang="en-CA" sz="2800" dirty="0">
              <a:solidFill>
                <a:schemeClr val="accent1"/>
              </a:solidFill>
            </a:endParaRPr>
          </a:p>
          <a:p>
            <a:pPr marL="0" indent="0">
              <a:buNone/>
            </a:pPr>
            <a:r>
              <a:rPr lang="en-CA" sz="2800" dirty="0">
                <a:solidFill>
                  <a:srgbClr val="CCFF33"/>
                </a:solidFill>
              </a:rPr>
              <a:t>When his friend was upset, Damon did a good job making her feel better.</a:t>
            </a:r>
          </a:p>
          <a:p>
            <a:pPr>
              <a:buFont typeface="Wingdings" panose="05000000000000000000" pitchFamily="2" charset="2"/>
              <a:buChar char="Ø"/>
            </a:pPr>
            <a:r>
              <a:rPr lang="en-CA" sz="2800" dirty="0"/>
              <a:t>What did you learn about Damon?</a:t>
            </a:r>
          </a:p>
          <a:p>
            <a:pPr>
              <a:buFont typeface="Wingdings" panose="05000000000000000000" pitchFamily="2" charset="2"/>
              <a:buChar char="Ø"/>
            </a:pPr>
            <a:r>
              <a:rPr lang="en-CA" sz="2800" dirty="0"/>
              <a:t>How can this information relate to Damon’s career</a:t>
            </a:r>
            <a:r>
              <a:rPr lang="en-CA" sz="2800" dirty="0" smtClean="0"/>
              <a:t>?</a:t>
            </a:r>
            <a:endParaRPr lang="en-CA" sz="2800" dirty="0"/>
          </a:p>
        </p:txBody>
      </p:sp>
      <p:sp>
        <p:nvSpPr>
          <p:cNvPr id="4" name="TextBox 3"/>
          <p:cNvSpPr txBox="1"/>
          <p:nvPr/>
        </p:nvSpPr>
        <p:spPr>
          <a:xfrm>
            <a:off x="179512" y="0"/>
            <a:ext cx="2768707" cy="369332"/>
          </a:xfrm>
          <a:prstGeom prst="rect">
            <a:avLst/>
          </a:prstGeom>
          <a:noFill/>
        </p:spPr>
        <p:txBody>
          <a:bodyPr wrap="none" rtlCol="0">
            <a:spAutoFit/>
          </a:bodyPr>
          <a:lstStyle/>
          <a:p>
            <a:r>
              <a:rPr lang="en-CA" dirty="0" smtClean="0">
                <a:solidFill>
                  <a:srgbClr val="00B0F0"/>
                </a:solidFill>
              </a:rPr>
              <a:t>Looking at Past Experiences</a:t>
            </a:r>
            <a:endParaRPr lang="en-CA" dirty="0">
              <a:solidFill>
                <a:srgbClr val="00B0F0"/>
              </a:solidFill>
            </a:endParaRPr>
          </a:p>
        </p:txBody>
      </p:sp>
      <p:sp>
        <p:nvSpPr>
          <p:cNvPr id="5" name="Slide Number Placeholder 4"/>
          <p:cNvSpPr>
            <a:spLocks noGrp="1"/>
          </p:cNvSpPr>
          <p:nvPr>
            <p:ph type="sldNum" sz="quarter" idx="12"/>
          </p:nvPr>
        </p:nvSpPr>
        <p:spPr/>
        <p:txBody>
          <a:bodyPr/>
          <a:lstStyle/>
          <a:p>
            <a:fld id="{DFDFD545-AFB7-465A-B219-652AECCEBA4A}" type="slidenum">
              <a:rPr lang="en-CA" smtClean="0"/>
              <a:t>8</a:t>
            </a:fld>
            <a:endParaRPr lang="en-CA"/>
          </a:p>
        </p:txBody>
      </p:sp>
    </p:spTree>
    <p:extLst>
      <p:ext uri="{BB962C8B-B14F-4D97-AF65-F5344CB8AC3E}">
        <p14:creationId xmlns:p14="http://schemas.microsoft.com/office/powerpoint/2010/main" val="187794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4304"/>
            <a:ext cx="8229600" cy="1143000"/>
          </a:xfrm>
        </p:spPr>
        <p:txBody>
          <a:bodyPr>
            <a:normAutofit/>
          </a:bodyPr>
          <a:lstStyle/>
          <a:p>
            <a:r>
              <a:rPr lang="en-CA" sz="4800" dirty="0" smtClean="0">
                <a:solidFill>
                  <a:srgbClr val="FF6600"/>
                </a:solidFill>
                <a:latin typeface="Chiller" panose="04020404031007020602" pitchFamily="82" charset="0"/>
              </a:rPr>
              <a:t>Valuable</a:t>
            </a:r>
            <a:r>
              <a:rPr lang="en-CA" sz="4800" dirty="0" smtClean="0">
                <a:latin typeface="Chiller" panose="04020404031007020602" pitchFamily="82" charset="0"/>
              </a:rPr>
              <a:t> </a:t>
            </a:r>
            <a:r>
              <a:rPr lang="en-CA" sz="4800" dirty="0" smtClean="0">
                <a:solidFill>
                  <a:srgbClr val="FF6600"/>
                </a:solidFill>
                <a:latin typeface="Chiller" panose="04020404031007020602" pitchFamily="82" charset="0"/>
              </a:rPr>
              <a:t>Experiences</a:t>
            </a:r>
            <a:endParaRPr lang="en-CA" sz="4800" dirty="0">
              <a:solidFill>
                <a:srgbClr val="FF6600"/>
              </a:solidFill>
              <a:latin typeface="Chiller" panose="04020404031007020602" pitchFamily="82" charset="0"/>
            </a:endParaRPr>
          </a:p>
        </p:txBody>
      </p:sp>
      <p:sp>
        <p:nvSpPr>
          <p:cNvPr id="3" name="Content Placeholder 2"/>
          <p:cNvSpPr>
            <a:spLocks noGrp="1"/>
          </p:cNvSpPr>
          <p:nvPr>
            <p:ph idx="1"/>
          </p:nvPr>
        </p:nvSpPr>
        <p:spPr>
          <a:xfrm>
            <a:off x="539552" y="1340768"/>
            <a:ext cx="8229600" cy="5184576"/>
          </a:xfrm>
        </p:spPr>
        <p:txBody>
          <a:bodyPr>
            <a:normAutofit fontScale="92500" lnSpcReduction="10000"/>
          </a:bodyPr>
          <a:lstStyle/>
          <a:p>
            <a:pPr marL="0" indent="0">
              <a:buNone/>
            </a:pPr>
            <a:r>
              <a:rPr lang="en-CA" dirty="0" smtClean="0"/>
              <a:t>Which of the following are experiences that can be valuable to your future career?</a:t>
            </a:r>
          </a:p>
          <a:p>
            <a:pPr marL="0" indent="0">
              <a:buNone/>
            </a:pPr>
            <a:endParaRPr lang="en-CA" sz="800" dirty="0" smtClean="0"/>
          </a:p>
          <a:p>
            <a:pPr marL="514350" indent="-514350">
              <a:buAutoNum type="alphaLcParenR"/>
            </a:pPr>
            <a:r>
              <a:rPr lang="en-CA" dirty="0" smtClean="0">
                <a:solidFill>
                  <a:srgbClr val="FF6600"/>
                </a:solidFill>
              </a:rPr>
              <a:t>Paid work experience</a:t>
            </a:r>
          </a:p>
          <a:p>
            <a:pPr marL="514350" indent="-514350">
              <a:buAutoNum type="alphaLcParenR"/>
            </a:pPr>
            <a:r>
              <a:rPr lang="en-CA" dirty="0" smtClean="0">
                <a:solidFill>
                  <a:srgbClr val="FF6600"/>
                </a:solidFill>
              </a:rPr>
              <a:t>Unpaid volunteer experience</a:t>
            </a:r>
          </a:p>
          <a:p>
            <a:pPr marL="514350" indent="-514350">
              <a:buAutoNum type="alphaLcParenR"/>
            </a:pPr>
            <a:r>
              <a:rPr lang="en-CA" dirty="0" smtClean="0">
                <a:solidFill>
                  <a:srgbClr val="FF6600"/>
                </a:solidFill>
              </a:rPr>
              <a:t>Extracurricular activities (such as being on a sports team or a drama club)</a:t>
            </a:r>
          </a:p>
          <a:p>
            <a:pPr marL="514350" indent="-514350">
              <a:buAutoNum type="alphaLcParenR"/>
            </a:pPr>
            <a:r>
              <a:rPr lang="en-CA" dirty="0" smtClean="0">
                <a:solidFill>
                  <a:srgbClr val="FF6600"/>
                </a:solidFill>
              </a:rPr>
              <a:t>Hobbies (such as gaming, hiking, collecting, drawing, etc</a:t>
            </a:r>
            <a:r>
              <a:rPr lang="en-CA" dirty="0" smtClean="0">
                <a:solidFill>
                  <a:srgbClr val="FF6600"/>
                </a:solidFill>
              </a:rPr>
              <a:t>.)</a:t>
            </a:r>
          </a:p>
          <a:p>
            <a:pPr marL="514350" indent="-514350">
              <a:buAutoNum type="alphaLcParenR"/>
            </a:pPr>
            <a:r>
              <a:rPr lang="en-CA" dirty="0" smtClean="0">
                <a:solidFill>
                  <a:srgbClr val="FF6600"/>
                </a:solidFill>
              </a:rPr>
              <a:t>Classes you have taken</a:t>
            </a:r>
            <a:endParaRPr lang="en-CA" dirty="0" smtClean="0">
              <a:solidFill>
                <a:srgbClr val="FF6600"/>
              </a:solidFill>
            </a:endParaRPr>
          </a:p>
          <a:p>
            <a:pPr marL="514350" indent="-514350">
              <a:buAutoNum type="alphaLcParenR"/>
            </a:pPr>
            <a:r>
              <a:rPr lang="en-CA" dirty="0" smtClean="0">
                <a:solidFill>
                  <a:srgbClr val="FF6600"/>
                </a:solidFill>
              </a:rPr>
              <a:t>All of the above</a:t>
            </a:r>
            <a:endParaRPr lang="en-CA" dirty="0">
              <a:solidFill>
                <a:srgbClr val="FF6600"/>
              </a:solidFill>
            </a:endParaRPr>
          </a:p>
        </p:txBody>
      </p:sp>
      <p:sp>
        <p:nvSpPr>
          <p:cNvPr id="5" name="TextBox 4"/>
          <p:cNvSpPr txBox="1"/>
          <p:nvPr/>
        </p:nvSpPr>
        <p:spPr>
          <a:xfrm>
            <a:off x="179512" y="0"/>
            <a:ext cx="2768707" cy="369332"/>
          </a:xfrm>
          <a:prstGeom prst="rect">
            <a:avLst/>
          </a:prstGeom>
          <a:noFill/>
        </p:spPr>
        <p:txBody>
          <a:bodyPr wrap="none" rtlCol="0">
            <a:spAutoFit/>
          </a:bodyPr>
          <a:lstStyle/>
          <a:p>
            <a:r>
              <a:rPr lang="en-CA" dirty="0" smtClean="0">
                <a:solidFill>
                  <a:srgbClr val="00B0F0"/>
                </a:solidFill>
              </a:rPr>
              <a:t>Looking at Past Experiences</a:t>
            </a:r>
            <a:endParaRPr lang="en-CA" dirty="0">
              <a:solidFill>
                <a:srgbClr val="00B0F0"/>
              </a:solidFill>
            </a:endParaRPr>
          </a:p>
        </p:txBody>
      </p:sp>
      <p:sp>
        <p:nvSpPr>
          <p:cNvPr id="4" name="Slide Number Placeholder 3"/>
          <p:cNvSpPr>
            <a:spLocks noGrp="1"/>
          </p:cNvSpPr>
          <p:nvPr>
            <p:ph type="sldNum" sz="quarter" idx="12"/>
          </p:nvPr>
        </p:nvSpPr>
        <p:spPr/>
        <p:txBody>
          <a:bodyPr/>
          <a:lstStyle/>
          <a:p>
            <a:fld id="{DFDFD545-AFB7-465A-B219-652AECCEBA4A}" type="slidenum">
              <a:rPr lang="en-CA" smtClean="0"/>
              <a:t>9</a:t>
            </a:fld>
            <a:endParaRPr lang="en-CA"/>
          </a:p>
        </p:txBody>
      </p:sp>
    </p:spTree>
    <p:extLst>
      <p:ext uri="{BB962C8B-B14F-4D97-AF65-F5344CB8AC3E}">
        <p14:creationId xmlns:p14="http://schemas.microsoft.com/office/powerpoint/2010/main" val="411433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xEl>
                                              <p:pRg st="7" end="7"/>
                                            </p:txEl>
                                          </p:spTgt>
                                        </p:tgtEl>
                                        <p:attrNameLst>
                                          <p:attrName>style.color</p:attrName>
                                        </p:attrNameLst>
                                      </p:cBhvr>
                                      <p:by>
                                        <p:hsl h="7200000" s="0" l="0"/>
                                      </p:by>
                                    </p:animClr>
                                    <p:animClr clrSpc="hsl" dir="cw">
                                      <p:cBhvr>
                                        <p:cTn id="7" dur="500" fill="hold"/>
                                        <p:tgtEl>
                                          <p:spTgt spid="3">
                                            <p:txEl>
                                              <p:pRg st="7" end="7"/>
                                            </p:txEl>
                                          </p:spTgt>
                                        </p:tgtEl>
                                        <p:attrNameLst>
                                          <p:attrName>fillcolor</p:attrName>
                                        </p:attrNameLst>
                                      </p:cBhvr>
                                      <p:by>
                                        <p:hsl h="7200000" s="0" l="0"/>
                                      </p:by>
                                    </p:animClr>
                                    <p:animClr clrSpc="hsl" dir="cw">
                                      <p:cBhvr>
                                        <p:cTn id="8" dur="500" fill="hold"/>
                                        <p:tgtEl>
                                          <p:spTgt spid="3">
                                            <p:txEl>
                                              <p:pRg st="7" end="7"/>
                                            </p:txEl>
                                          </p:spTgt>
                                        </p:tgtEl>
                                        <p:attrNameLst>
                                          <p:attrName>stroke.color</p:attrName>
                                        </p:attrNameLst>
                                      </p:cBhvr>
                                      <p:by>
                                        <p:hsl h="7200000" s="0" l="0"/>
                                      </p:by>
                                    </p:animClr>
                                    <p:set>
                                      <p:cBhvr>
                                        <p:cTn id="9" dur="50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66666"/>
      </a:dk2>
      <a:lt2>
        <a:srgbClr val="D2D2D2"/>
      </a:lt2>
      <a:accent1>
        <a:srgbClr val="17BBFD"/>
      </a:accent1>
      <a:accent2>
        <a:srgbClr val="0049DA"/>
      </a:accent2>
      <a:accent3>
        <a:srgbClr val="68007F"/>
      </a:accent3>
      <a:accent4>
        <a:srgbClr val="0DFF35"/>
      </a:accent4>
      <a:accent5>
        <a:srgbClr val="00E2A7"/>
      </a:accent5>
      <a:accent6>
        <a:srgbClr val="FF388C"/>
      </a:accent6>
      <a:hlink>
        <a:srgbClr val="17BBFD"/>
      </a:hlink>
      <a:folHlink>
        <a:srgbClr val="A2E3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3253</TotalTime>
  <Words>1080</Words>
  <Application>Microsoft Office PowerPoint</Application>
  <PresentationFormat>On-screen Show (4:3)</PresentationFormat>
  <Paragraphs>134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Gerry’s Example</vt:lpstr>
      <vt:lpstr>Janelle’s Example</vt:lpstr>
      <vt:lpstr>Who Are You?</vt:lpstr>
      <vt:lpstr>How Do I Find This Information?</vt:lpstr>
      <vt:lpstr>Looking at Past Experiences</vt:lpstr>
      <vt:lpstr>Damon’s Examples</vt:lpstr>
      <vt:lpstr>Valuable Experiences</vt:lpstr>
      <vt:lpstr>Transferable Skills</vt:lpstr>
      <vt:lpstr>Why are transferable skills important for career navigation? Hojae’s Example: </vt:lpstr>
      <vt:lpstr>PowerPoint Presentation</vt:lpstr>
      <vt:lpstr>Values</vt:lpstr>
      <vt:lpstr>Assessments</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Dupley</dc:creator>
  <cp:lastModifiedBy>Stephanie Dupley</cp:lastModifiedBy>
  <cp:revision>183</cp:revision>
  <dcterms:created xsi:type="dcterms:W3CDTF">2014-05-02T20:51:09Z</dcterms:created>
  <dcterms:modified xsi:type="dcterms:W3CDTF">2015-04-07T16:16:05Z</dcterms:modified>
</cp:coreProperties>
</file>